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1" r:id="rId2"/>
    <p:sldId id="268" r:id="rId3"/>
    <p:sldId id="269" r:id="rId4"/>
    <p:sldId id="288" r:id="rId5"/>
    <p:sldId id="297" r:id="rId6"/>
    <p:sldId id="289" r:id="rId7"/>
    <p:sldId id="296" r:id="rId8"/>
    <p:sldId id="298" r:id="rId9"/>
    <p:sldId id="292" r:id="rId10"/>
    <p:sldId id="299" r:id="rId11"/>
    <p:sldId id="300" r:id="rId12"/>
    <p:sldId id="301" r:id="rId13"/>
    <p:sldId id="281" r:id="rId14"/>
    <p:sldId id="302" r:id="rId15"/>
    <p:sldId id="303" r:id="rId16"/>
    <p:sldId id="304" r:id="rId17"/>
    <p:sldId id="284" r:id="rId18"/>
    <p:sldId id="305" r:id="rId19"/>
    <p:sldId id="306" r:id="rId20"/>
    <p:sldId id="291" r:id="rId21"/>
    <p:sldId id="307" r:id="rId22"/>
    <p:sldId id="308" r:id="rId23"/>
    <p:sldId id="293" r:id="rId24"/>
    <p:sldId id="309" r:id="rId25"/>
    <p:sldId id="310" r:id="rId26"/>
    <p:sldId id="311" r:id="rId27"/>
    <p:sldId id="267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4148"/>
    <a:srgbClr val="C15D65"/>
    <a:srgbClr val="FFFFFF"/>
    <a:srgbClr val="FF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6" autoAdjust="0"/>
    <p:restoredTop sz="94660"/>
  </p:normalViewPr>
  <p:slideViewPr>
    <p:cSldViewPr snapToGrid="0">
      <p:cViewPr varScale="1">
        <p:scale>
          <a:sx n="48" d="100"/>
          <a:sy n="48" d="100"/>
        </p:scale>
        <p:origin x="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61B5-CB9D-4D14-ACCA-733FCCA6BD49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F15AB-3E31-4EDB-80DD-18FED28C52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69ED5-6AC0-4437-A2E2-2283A1D6F9C8}" type="datetimeFigureOut">
              <a:rPr lang="zh-CN" altLang="en-US" smtClean="0"/>
              <a:t>2021-03-23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2BBE2-1C4C-4C96-9763-2CED2081FC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任意多边形: 形状 36"/>
          <p:cNvSpPr/>
          <p:nvPr/>
        </p:nvSpPr>
        <p:spPr>
          <a:xfrm>
            <a:off x="0" y="2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76200" dist="38100" dir="15600000" sx="103000" sy="103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0" y="1"/>
            <a:ext cx="9324478" cy="6857999"/>
          </a:xfrm>
          <a:custGeom>
            <a:avLst/>
            <a:gdLst>
              <a:gd name="connsiteX0" fmla="*/ 0 w 9324478"/>
              <a:gd name="connsiteY0" fmla="*/ 0 h 6857999"/>
              <a:gd name="connsiteX1" fmla="*/ 9324478 w 9324478"/>
              <a:gd name="connsiteY1" fmla="*/ 0 h 6857999"/>
              <a:gd name="connsiteX2" fmla="*/ 7364808 w 9324478"/>
              <a:gd name="connsiteY2" fmla="*/ 6857999 h 6857999"/>
              <a:gd name="connsiteX3" fmla="*/ 0 w 932447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478" h="6857999">
                <a:moveTo>
                  <a:pt x="0" y="0"/>
                </a:moveTo>
                <a:lnTo>
                  <a:pt x="9324478" y="0"/>
                </a:lnTo>
                <a:lnTo>
                  <a:pt x="736480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2" name="任意多边形: 形状 31"/>
          <p:cNvSpPr/>
          <p:nvPr/>
        </p:nvSpPr>
        <p:spPr>
          <a:xfrm>
            <a:off x="0" y="1"/>
            <a:ext cx="6897222" cy="6857999"/>
          </a:xfrm>
          <a:custGeom>
            <a:avLst/>
            <a:gdLst>
              <a:gd name="connsiteX0" fmla="*/ 0 w 6897222"/>
              <a:gd name="connsiteY0" fmla="*/ 0 h 6857999"/>
              <a:gd name="connsiteX1" fmla="*/ 6897222 w 6897222"/>
              <a:gd name="connsiteY1" fmla="*/ 0 h 6857999"/>
              <a:gd name="connsiteX2" fmla="*/ 4937552 w 6897222"/>
              <a:gd name="connsiteY2" fmla="*/ 6857999 h 6857999"/>
              <a:gd name="connsiteX3" fmla="*/ 0 w 68972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7222" h="6857999">
                <a:moveTo>
                  <a:pt x="0" y="0"/>
                </a:moveTo>
                <a:lnTo>
                  <a:pt x="6897222" y="0"/>
                </a:lnTo>
                <a:lnTo>
                  <a:pt x="4937552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0" y="1"/>
            <a:ext cx="6897222" cy="6857999"/>
          </a:xfrm>
          <a:custGeom>
            <a:avLst/>
            <a:gdLst>
              <a:gd name="connsiteX0" fmla="*/ 0 w 6897222"/>
              <a:gd name="connsiteY0" fmla="*/ 0 h 6857999"/>
              <a:gd name="connsiteX1" fmla="*/ 1 w 6897222"/>
              <a:gd name="connsiteY1" fmla="*/ 0 h 6857999"/>
              <a:gd name="connsiteX2" fmla="*/ 1 w 6897222"/>
              <a:gd name="connsiteY2" fmla="*/ 4469198 h 6857999"/>
              <a:gd name="connsiteX3" fmla="*/ 1277072 w 6897222"/>
              <a:gd name="connsiteY3" fmla="*/ 0 h 6857999"/>
              <a:gd name="connsiteX4" fmla="*/ 6897222 w 6897222"/>
              <a:gd name="connsiteY4" fmla="*/ 0 h 6857999"/>
              <a:gd name="connsiteX5" fmla="*/ 4937552 w 6897222"/>
              <a:gd name="connsiteY5" fmla="*/ 6857999 h 6857999"/>
              <a:gd name="connsiteX6" fmla="*/ 0 w 689722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7222" h="6857999">
                <a:moveTo>
                  <a:pt x="0" y="0"/>
                </a:moveTo>
                <a:lnTo>
                  <a:pt x="1" y="0"/>
                </a:lnTo>
                <a:lnTo>
                  <a:pt x="1" y="4469198"/>
                </a:lnTo>
                <a:lnTo>
                  <a:pt x="1277072" y="0"/>
                </a:lnTo>
                <a:lnTo>
                  <a:pt x="6897222" y="0"/>
                </a:lnTo>
                <a:lnTo>
                  <a:pt x="493755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143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860301" y="2406885"/>
            <a:ext cx="7299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LAB3</a:t>
            </a:r>
            <a:r>
              <a:rPr lang="zh-CN" altLang="en-US" sz="5400" b="1" spc="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实验验收</a:t>
            </a:r>
            <a:endParaRPr lang="zh-CN" altLang="en-US" sz="5400" b="1" spc="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789709" y="1413164"/>
            <a:ext cx="3191942" cy="4426527"/>
          </a:xfrm>
          <a:custGeom>
            <a:avLst/>
            <a:gdLst>
              <a:gd name="connsiteX0" fmla="*/ 0 w 2750300"/>
              <a:gd name="connsiteY0" fmla="*/ 0 h 3886594"/>
              <a:gd name="connsiteX1" fmla="*/ 2750300 w 2750300"/>
              <a:gd name="connsiteY1" fmla="*/ 0 h 3886594"/>
              <a:gd name="connsiteX2" fmla="*/ 2750300 w 2750300"/>
              <a:gd name="connsiteY2" fmla="*/ 554335 h 3886594"/>
              <a:gd name="connsiteX3" fmla="*/ 2656460 w 2750300"/>
              <a:gd name="connsiteY3" fmla="*/ 554335 h 3886594"/>
              <a:gd name="connsiteX4" fmla="*/ 2656460 w 2750300"/>
              <a:gd name="connsiteY4" fmla="*/ 93840 h 3886594"/>
              <a:gd name="connsiteX5" fmla="*/ 93840 w 2750300"/>
              <a:gd name="connsiteY5" fmla="*/ 93840 h 3886594"/>
              <a:gd name="connsiteX6" fmla="*/ 93840 w 2750300"/>
              <a:gd name="connsiteY6" fmla="*/ 3792754 h 3886594"/>
              <a:gd name="connsiteX7" fmla="*/ 2656460 w 2750300"/>
              <a:gd name="connsiteY7" fmla="*/ 3792754 h 3886594"/>
              <a:gd name="connsiteX8" fmla="*/ 2656460 w 2750300"/>
              <a:gd name="connsiteY8" fmla="*/ 3332259 h 3886594"/>
              <a:gd name="connsiteX9" fmla="*/ 2750300 w 2750300"/>
              <a:gd name="connsiteY9" fmla="*/ 3332259 h 3886594"/>
              <a:gd name="connsiteX10" fmla="*/ 2750300 w 2750300"/>
              <a:gd name="connsiteY10" fmla="*/ 3886594 h 3886594"/>
              <a:gd name="connsiteX11" fmla="*/ 0 w 2750300"/>
              <a:gd name="connsiteY11" fmla="*/ 3886594 h 38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0300" h="3886594">
                <a:moveTo>
                  <a:pt x="0" y="0"/>
                </a:moveTo>
                <a:lnTo>
                  <a:pt x="2750300" y="0"/>
                </a:lnTo>
                <a:lnTo>
                  <a:pt x="2750300" y="554335"/>
                </a:lnTo>
                <a:lnTo>
                  <a:pt x="2656460" y="554335"/>
                </a:lnTo>
                <a:lnTo>
                  <a:pt x="2656460" y="93840"/>
                </a:lnTo>
                <a:lnTo>
                  <a:pt x="93840" y="93840"/>
                </a:lnTo>
                <a:lnTo>
                  <a:pt x="93840" y="3792754"/>
                </a:lnTo>
                <a:lnTo>
                  <a:pt x="2656460" y="3792754"/>
                </a:lnTo>
                <a:lnTo>
                  <a:pt x="2656460" y="3332259"/>
                </a:lnTo>
                <a:lnTo>
                  <a:pt x="2750300" y="3332259"/>
                </a:lnTo>
                <a:lnTo>
                  <a:pt x="2750300" y="3886594"/>
                </a:lnTo>
                <a:lnTo>
                  <a:pt x="0" y="38865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52095"/>
            <a:ext cx="3448050" cy="1075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48931" y="4052502"/>
            <a:ext cx="458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--By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计科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1805 </a:t>
            </a:r>
            <a:r>
              <a:rPr lang="en-US" altLang="zh-CN" sz="2800" b="1" dirty="0" err="1" smtClean="0">
                <a:solidFill>
                  <a:schemeClr val="bg1"/>
                </a:solidFill>
              </a:rPr>
              <a:t>hmr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3.phase_3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3541" y="14628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3924300"/>
            <a:ext cx="916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接下来看到</a:t>
            </a:r>
            <a:r>
              <a:rPr lang="en-US" altLang="zh-CN" sz="2000" b="1" dirty="0" err="1">
                <a:solidFill>
                  <a:schemeClr val="bg1"/>
                </a:solidFill>
              </a:rPr>
              <a:t>cmpl</a:t>
            </a:r>
            <a:r>
              <a:rPr lang="en-US" altLang="zh-CN" sz="2000" b="1" dirty="0">
                <a:solidFill>
                  <a:schemeClr val="bg1"/>
                </a:solidFill>
              </a:rPr>
              <a:t> $0x7,%eax</a:t>
            </a:r>
            <a:r>
              <a:rPr lang="zh-CN" altLang="zh-CN" sz="2000" b="1" dirty="0">
                <a:solidFill>
                  <a:schemeClr val="bg1"/>
                </a:solidFill>
              </a:rPr>
              <a:t>，进行无符号数比较，如果大于</a:t>
            </a:r>
            <a:r>
              <a:rPr lang="en-US" altLang="zh-CN" sz="2000" b="1" dirty="0">
                <a:solidFill>
                  <a:schemeClr val="bg1"/>
                </a:solidFill>
              </a:rPr>
              <a:t>7</a:t>
            </a:r>
            <a:r>
              <a:rPr lang="zh-CN" altLang="zh-CN" sz="2000" b="1" dirty="0">
                <a:solidFill>
                  <a:schemeClr val="bg1"/>
                </a:solidFill>
              </a:rPr>
              <a:t>或者小于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zh-CN" sz="2000" b="1" dirty="0">
                <a:solidFill>
                  <a:schemeClr val="bg1"/>
                </a:solidFill>
              </a:rPr>
              <a:t>就爆炸，故可以知道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zh-CN" sz="2000" b="1" dirty="0">
                <a:solidFill>
                  <a:schemeClr val="bg1"/>
                </a:solidFill>
              </a:rPr>
              <a:t>中存放的值</a:t>
            </a:r>
            <a:r>
              <a:rPr lang="en-US" altLang="zh-CN" sz="2000" b="1" dirty="0">
                <a:solidFill>
                  <a:schemeClr val="bg1"/>
                </a:solidFill>
              </a:rPr>
              <a:t>(</a:t>
            </a:r>
            <a:r>
              <a:rPr lang="zh-CN" altLang="zh-CN" sz="2000" b="1" dirty="0">
                <a:solidFill>
                  <a:schemeClr val="bg1"/>
                </a:solidFill>
              </a:rPr>
              <a:t>参数</a:t>
            </a:r>
            <a:r>
              <a:rPr lang="en-US" altLang="zh-CN" sz="2000" b="1" dirty="0">
                <a:solidFill>
                  <a:schemeClr val="bg1"/>
                </a:solidFill>
              </a:rPr>
              <a:t>1)</a:t>
            </a:r>
            <a:r>
              <a:rPr lang="zh-CN" altLang="zh-CN" sz="2000" b="1" dirty="0">
                <a:solidFill>
                  <a:schemeClr val="bg1"/>
                </a:solidFill>
              </a:rPr>
              <a:t>的取值范围为</a:t>
            </a:r>
            <a:r>
              <a:rPr lang="en-US" altLang="zh-CN" sz="2000" b="1" dirty="0">
                <a:solidFill>
                  <a:schemeClr val="bg1"/>
                </a:solidFill>
              </a:rPr>
              <a:t>0-7</a:t>
            </a:r>
            <a:r>
              <a:rPr lang="zh-CN" altLang="zh-CN" sz="2000" b="1" dirty="0">
                <a:solidFill>
                  <a:schemeClr val="bg1"/>
                </a:solidFill>
              </a:rPr>
              <a:t>的整数。往下发现很多跳转指令，结合</a:t>
            </a:r>
            <a:r>
              <a:rPr lang="en-US" altLang="zh-CN" sz="2000" b="1" dirty="0" err="1">
                <a:solidFill>
                  <a:schemeClr val="bg1"/>
                </a:solidFill>
              </a:rPr>
              <a:t>jmp</a:t>
            </a:r>
            <a:r>
              <a:rPr lang="en-US" altLang="zh-CN" sz="2000" b="1" dirty="0">
                <a:solidFill>
                  <a:schemeClr val="bg1"/>
                </a:solidFill>
              </a:rPr>
              <a:t> *0x804a1e0(,%eax,4)</a:t>
            </a:r>
            <a:r>
              <a:rPr lang="zh-CN" altLang="zh-CN" sz="2000" b="1" dirty="0">
                <a:solidFill>
                  <a:schemeClr val="bg1"/>
                </a:solidFill>
              </a:rPr>
              <a:t>知道，这是一个跳转表结构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8" y="2041618"/>
            <a:ext cx="9009524" cy="1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413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3.phase_3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41041" y="14120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5" y="2016390"/>
            <a:ext cx="8741786" cy="4460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2700" y="2019300"/>
            <a:ext cx="31369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假设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zh-CN" sz="2000" b="1" dirty="0">
                <a:solidFill>
                  <a:schemeClr val="bg1"/>
                </a:solidFill>
              </a:rPr>
              <a:t>为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zh-CN" sz="2000" b="1" dirty="0">
                <a:solidFill>
                  <a:schemeClr val="bg1"/>
                </a:solidFill>
              </a:rPr>
              <a:t>，则得到地址</a:t>
            </a:r>
            <a:r>
              <a:rPr lang="en-US" altLang="zh-CN" sz="2000" b="1" dirty="0">
                <a:solidFill>
                  <a:schemeClr val="bg1"/>
                </a:solidFill>
              </a:rPr>
              <a:t>0x804a1e0+4*0=0x804a1e0,</a:t>
            </a:r>
            <a:r>
              <a:rPr lang="zh-CN" altLang="zh-CN" sz="2000" b="1" dirty="0">
                <a:solidFill>
                  <a:schemeClr val="bg1"/>
                </a:solidFill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</a:rPr>
              <a:t>x/8bx 0x804a1e0</a:t>
            </a:r>
            <a:r>
              <a:rPr lang="zh-CN" altLang="zh-CN" sz="2000" b="1" dirty="0">
                <a:solidFill>
                  <a:schemeClr val="bg1"/>
                </a:solidFill>
              </a:rPr>
              <a:t>查看信息，为</a:t>
            </a:r>
            <a:r>
              <a:rPr lang="en-US" altLang="zh-CN" sz="2000" b="1" dirty="0">
                <a:solidFill>
                  <a:schemeClr val="bg1"/>
                </a:solidFill>
              </a:rPr>
              <a:t>0x8048bff,</a:t>
            </a:r>
            <a:r>
              <a:rPr lang="zh-CN" altLang="zh-CN" sz="2000" b="1" dirty="0">
                <a:solidFill>
                  <a:schemeClr val="bg1"/>
                </a:solidFill>
              </a:rPr>
              <a:t>即</a:t>
            </a:r>
            <a:r>
              <a:rPr lang="en-US" altLang="zh-CN" sz="2000" b="1" dirty="0">
                <a:solidFill>
                  <a:schemeClr val="bg1"/>
                </a:solidFill>
              </a:rPr>
              <a:t>case 0</a:t>
            </a:r>
            <a:r>
              <a:rPr lang="zh-CN" altLang="zh-CN" sz="2000" b="1" dirty="0">
                <a:solidFill>
                  <a:schemeClr val="bg1"/>
                </a:solidFill>
              </a:rPr>
              <a:t>的入口地址，执行</a:t>
            </a:r>
            <a:r>
              <a:rPr lang="en-US" altLang="zh-CN" sz="2000" b="1" dirty="0" err="1">
                <a:solidFill>
                  <a:schemeClr val="bg1"/>
                </a:solidFill>
              </a:rPr>
              <a:t>mov</a:t>
            </a:r>
            <a:r>
              <a:rPr lang="en-US" altLang="zh-CN" sz="2000" b="1" dirty="0">
                <a:solidFill>
                  <a:schemeClr val="bg1"/>
                </a:solidFill>
              </a:rPr>
              <a:t> $0x1cc,%eax,</a:t>
            </a:r>
            <a:r>
              <a:rPr lang="zh-CN" altLang="zh-CN" sz="2000" b="1" dirty="0">
                <a:solidFill>
                  <a:schemeClr val="bg1"/>
                </a:solidFill>
              </a:rPr>
              <a:t>跳过跳转表部分，最后一部分有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zh-CN" sz="2000" b="1" dirty="0">
                <a:solidFill>
                  <a:schemeClr val="bg1"/>
                </a:solidFill>
              </a:rPr>
              <a:t>的值和输入的参数</a:t>
            </a:r>
            <a:r>
              <a:rPr lang="en-US" altLang="zh-CN" sz="2000" b="1" dirty="0">
                <a:solidFill>
                  <a:schemeClr val="bg1"/>
                </a:solidFill>
              </a:rPr>
              <a:t>y</a:t>
            </a:r>
            <a:r>
              <a:rPr lang="zh-CN" altLang="zh-CN" sz="2000" b="1" dirty="0">
                <a:solidFill>
                  <a:schemeClr val="bg1"/>
                </a:solidFill>
              </a:rPr>
              <a:t>进行比较，不相等则爆炸，说明输入的第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zh-CN" sz="2000" b="1" dirty="0">
                <a:solidFill>
                  <a:schemeClr val="bg1"/>
                </a:solidFill>
              </a:rPr>
              <a:t>个数字为</a:t>
            </a:r>
            <a:r>
              <a:rPr lang="en-US" altLang="zh-CN" sz="2000" b="1" dirty="0">
                <a:solidFill>
                  <a:schemeClr val="bg1"/>
                </a:solidFill>
              </a:rPr>
              <a:t>1ccH</a:t>
            </a:r>
            <a:r>
              <a:rPr lang="zh-CN" altLang="zh-CN" sz="2000" b="1" dirty="0">
                <a:solidFill>
                  <a:schemeClr val="bg1"/>
                </a:solidFill>
              </a:rPr>
              <a:t>对应的</a:t>
            </a:r>
            <a:r>
              <a:rPr lang="en-US" altLang="zh-CN" sz="2000" b="1" dirty="0">
                <a:solidFill>
                  <a:schemeClr val="bg1"/>
                </a:solidFill>
              </a:rPr>
              <a:t>10</a:t>
            </a:r>
            <a:r>
              <a:rPr lang="zh-CN" altLang="zh-CN" sz="2000" b="1" dirty="0">
                <a:solidFill>
                  <a:schemeClr val="bg1"/>
                </a:solidFill>
              </a:rPr>
              <a:t>进制数，即</a:t>
            </a:r>
            <a:r>
              <a:rPr lang="en-US" altLang="zh-CN" sz="2000" b="1" dirty="0">
                <a:solidFill>
                  <a:schemeClr val="bg1"/>
                </a:solidFill>
              </a:rPr>
              <a:t>460</a:t>
            </a:r>
            <a:r>
              <a:rPr lang="zh-CN" altLang="zh-CN" sz="2000" b="1" dirty="0">
                <a:solidFill>
                  <a:schemeClr val="bg1"/>
                </a:solidFill>
              </a:rPr>
              <a:t>。同理可以确定其他</a:t>
            </a:r>
            <a:r>
              <a:rPr lang="en-US" altLang="zh-CN" sz="2000" b="1" dirty="0">
                <a:solidFill>
                  <a:schemeClr val="bg1"/>
                </a:solidFill>
              </a:rPr>
              <a:t>7</a:t>
            </a:r>
            <a:r>
              <a:rPr lang="zh-CN" altLang="zh-CN" sz="2000" b="1" dirty="0">
                <a:solidFill>
                  <a:schemeClr val="bg1"/>
                </a:solidFill>
              </a:rPr>
              <a:t>组数据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754104"/>
            <a:ext cx="5879752" cy="8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2807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3.phase_3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27241" y="12596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r>
              <a:rPr lang="en-US" altLang="zh-CN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两组答案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600" y="2082800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假设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为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，</a:t>
            </a:r>
            <a:r>
              <a:rPr lang="zh-CN" altLang="zh-CN" sz="2000" b="1" dirty="0">
                <a:solidFill>
                  <a:schemeClr val="bg1"/>
                </a:solidFill>
              </a:rPr>
              <a:t>则得到地址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0x804a1e0+4*1=0x804a1e4,</a:t>
            </a:r>
            <a:r>
              <a:rPr lang="zh-CN" altLang="zh-CN" sz="2000" b="1" dirty="0">
                <a:solidFill>
                  <a:schemeClr val="bg1"/>
                </a:solidFill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</a:rPr>
              <a:t>x/8bx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0x80481e0</a:t>
            </a:r>
            <a:r>
              <a:rPr lang="zh-CN" altLang="zh-CN" sz="2000" b="1" dirty="0">
                <a:solidFill>
                  <a:schemeClr val="bg1"/>
                </a:solidFill>
              </a:rPr>
              <a:t>查看信息，为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0x8048c3c,</a:t>
            </a:r>
            <a:r>
              <a:rPr lang="zh-CN" altLang="zh-CN" sz="2000" b="1" dirty="0">
                <a:solidFill>
                  <a:schemeClr val="bg1"/>
                </a:solidFill>
              </a:rPr>
              <a:t>即</a:t>
            </a:r>
            <a:r>
              <a:rPr lang="en-US" altLang="zh-CN" sz="2000" b="1" dirty="0">
                <a:solidFill>
                  <a:schemeClr val="bg1"/>
                </a:solidFill>
              </a:rPr>
              <a:t>case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的</a:t>
            </a:r>
            <a:r>
              <a:rPr lang="zh-CN" altLang="zh-CN" sz="2000" b="1" dirty="0">
                <a:solidFill>
                  <a:schemeClr val="bg1"/>
                </a:solidFill>
              </a:rPr>
              <a:t>入口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地址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4" y="3268705"/>
            <a:ext cx="6580952" cy="6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43" y="4075128"/>
            <a:ext cx="6559057" cy="4333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800" y="4686300"/>
            <a:ext cx="334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此时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x=1,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对应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y=0x7a=122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0" y="2067043"/>
            <a:ext cx="4851400" cy="18857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700" y="4208571"/>
            <a:ext cx="4889500" cy="18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9089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4444198" y="604253"/>
            <a:ext cx="2947202" cy="685800"/>
          </a:xfrm>
          <a:prstGeom prst="cloudCallout">
            <a:avLst>
              <a:gd name="adj1" fmla="val -59593"/>
              <a:gd name="adj2" fmla="val 117339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查看汇编代码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4.phase_4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000250"/>
            <a:ext cx="76041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46500"/>
            <a:ext cx="7620000" cy="143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8331200" y="1828800"/>
            <a:ext cx="3136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这一关同样可以由以上代码分析得出输入两个数字。结合前面传入两个参数，这两个参数就是输入的数据</a:t>
            </a:r>
            <a:r>
              <a:rPr lang="en-US" altLang="zh-CN" sz="2000" b="1" dirty="0">
                <a:solidFill>
                  <a:schemeClr val="bg1"/>
                </a:solidFill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</a:rPr>
              <a:t>设为</a:t>
            </a:r>
            <a:r>
              <a:rPr lang="en-US" altLang="zh-CN" sz="2000" b="1" dirty="0" err="1">
                <a:solidFill>
                  <a:schemeClr val="bg1"/>
                </a:solidFill>
              </a:rPr>
              <a:t>x,y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56600" y="3746500"/>
            <a:ext cx="332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test</a:t>
            </a:r>
            <a:r>
              <a:rPr lang="zh-CN" altLang="en-US" sz="2000" b="1" dirty="0">
                <a:solidFill>
                  <a:schemeClr val="bg1"/>
                </a:solidFill>
              </a:rPr>
              <a:t>判断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</a:rPr>
              <a:t>是否小于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 err="1">
                <a:solidFill>
                  <a:schemeClr val="bg1"/>
                </a:solidFill>
              </a:rPr>
              <a:t>cmp</a:t>
            </a:r>
            <a:r>
              <a:rPr lang="zh-CN" altLang="en-US" sz="2000" b="1" dirty="0">
                <a:solidFill>
                  <a:schemeClr val="bg1"/>
                </a:solidFill>
              </a:rPr>
              <a:t>判断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</a:rPr>
              <a:t>是否大于</a:t>
            </a:r>
            <a:r>
              <a:rPr lang="en-US" altLang="zh-CN" sz="2000" b="1" dirty="0">
                <a:solidFill>
                  <a:schemeClr val="bg1"/>
                </a:solidFill>
              </a:rPr>
              <a:t>0xe,</a:t>
            </a:r>
            <a:r>
              <a:rPr lang="zh-CN" altLang="en-US" sz="2000" b="1" dirty="0">
                <a:solidFill>
                  <a:schemeClr val="bg1"/>
                </a:solidFill>
              </a:rPr>
              <a:t>故要是炸弹不爆炸，则参数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</a:rPr>
              <a:t>的取值范围为</a:t>
            </a:r>
            <a:r>
              <a:rPr lang="en-US" altLang="zh-CN" sz="2000" b="1" dirty="0">
                <a:solidFill>
                  <a:schemeClr val="bg1"/>
                </a:solidFill>
              </a:rPr>
              <a:t>0-0xe</a:t>
            </a:r>
            <a:r>
              <a:rPr lang="zh-CN" altLang="en-US" sz="2000" b="1" dirty="0">
                <a:solidFill>
                  <a:schemeClr val="bg1"/>
                </a:solidFill>
              </a:rPr>
              <a:t>的整数。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26300" y="13335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</a:rPr>
              <a:t>关是函数过程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调用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1"/>
      <p:bldP spid="1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2700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4444198" y="604253"/>
            <a:ext cx="2947202" cy="685800"/>
          </a:xfrm>
          <a:prstGeom prst="cloudCallout">
            <a:avLst>
              <a:gd name="adj1" fmla="val -59593"/>
              <a:gd name="adj2" fmla="val 117339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查看汇编代码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4.phase_4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61300" y="3670300"/>
            <a:ext cx="406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对</a:t>
            </a:r>
            <a:r>
              <a:rPr lang="en-US" altLang="zh-CN" sz="2000" b="1" dirty="0">
                <a:solidFill>
                  <a:schemeClr val="bg1"/>
                </a:solidFill>
              </a:rPr>
              <a:t>func4</a:t>
            </a:r>
            <a:r>
              <a:rPr lang="zh-CN" altLang="zh-CN" sz="2000" b="1" dirty="0">
                <a:solidFill>
                  <a:schemeClr val="bg1"/>
                </a:solidFill>
              </a:rPr>
              <a:t>的返回值和参数</a:t>
            </a:r>
            <a:r>
              <a:rPr lang="en-US" altLang="zh-CN" sz="2000" b="1" dirty="0">
                <a:solidFill>
                  <a:schemeClr val="bg1"/>
                </a:solidFill>
              </a:rPr>
              <a:t>y</a:t>
            </a:r>
            <a:r>
              <a:rPr lang="zh-CN" altLang="zh-CN" sz="2000" b="1" dirty="0">
                <a:solidFill>
                  <a:schemeClr val="bg1"/>
                </a:solidFill>
              </a:rPr>
              <a:t>分别对</a:t>
            </a:r>
            <a:r>
              <a:rPr lang="en-US" altLang="zh-CN" sz="2000" b="1" dirty="0">
                <a:solidFill>
                  <a:schemeClr val="bg1"/>
                </a:solidFill>
              </a:rPr>
              <a:t>7</a:t>
            </a:r>
            <a:r>
              <a:rPr lang="zh-CN" altLang="zh-CN" sz="2000" b="1" dirty="0">
                <a:solidFill>
                  <a:schemeClr val="bg1"/>
                </a:solidFill>
              </a:rPr>
              <a:t>进行比较，如果不为</a:t>
            </a:r>
            <a:r>
              <a:rPr lang="en-US" altLang="zh-CN" sz="2000" b="1" dirty="0">
                <a:solidFill>
                  <a:schemeClr val="bg1"/>
                </a:solidFill>
              </a:rPr>
              <a:t>7</a:t>
            </a:r>
            <a:r>
              <a:rPr lang="zh-CN" altLang="zh-CN" sz="2000" b="1" dirty="0">
                <a:solidFill>
                  <a:schemeClr val="bg1"/>
                </a:solidFill>
              </a:rPr>
              <a:t>，则引爆炸弹，分析到此，可以知道对于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zh-CN" sz="2000" b="1" dirty="0">
                <a:solidFill>
                  <a:schemeClr val="bg1"/>
                </a:solidFill>
              </a:rPr>
              <a:t>属于</a:t>
            </a:r>
            <a:r>
              <a:rPr lang="en-US" altLang="zh-CN" sz="2000" b="1" dirty="0">
                <a:solidFill>
                  <a:schemeClr val="bg1"/>
                </a:solidFill>
              </a:rPr>
              <a:t>[0,0xe]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使得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func4(x,0,0xe)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返回</a:t>
            </a:r>
            <a:r>
              <a:rPr lang="zh-CN" altLang="zh-CN" sz="2000" b="1" dirty="0">
                <a:solidFill>
                  <a:schemeClr val="bg1"/>
                </a:solidFill>
              </a:rPr>
              <a:t>值为</a:t>
            </a:r>
            <a:r>
              <a:rPr lang="en-US" altLang="zh-CN" sz="2000" b="1" dirty="0">
                <a:solidFill>
                  <a:schemeClr val="bg1"/>
                </a:solidFill>
              </a:rPr>
              <a:t>0x7</a:t>
            </a:r>
            <a:r>
              <a:rPr lang="zh-CN" altLang="zh-CN" sz="2000" b="1" dirty="0">
                <a:solidFill>
                  <a:schemeClr val="bg1"/>
                </a:solidFill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</a:rPr>
              <a:t>x</a:t>
            </a:r>
            <a:r>
              <a:rPr lang="zh-CN" altLang="zh-CN" sz="2000" b="1" dirty="0">
                <a:solidFill>
                  <a:schemeClr val="bg1"/>
                </a:solidFill>
              </a:rPr>
              <a:t>即为所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求。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2124075"/>
            <a:ext cx="7188200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95" y="3783114"/>
            <a:ext cx="7438405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00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2700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2" y="393699"/>
            <a:ext cx="9438095" cy="6279719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8825698" y="680453"/>
            <a:ext cx="2947202" cy="685800"/>
          </a:xfrm>
          <a:prstGeom prst="cloudCallout">
            <a:avLst>
              <a:gd name="adj1" fmla="val -59593"/>
              <a:gd name="adj2" fmla="val 117339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分析</a:t>
            </a:r>
            <a:r>
              <a:rPr lang="en-US" altLang="zh-CN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fun4</a:t>
            </a:r>
            <a:r>
              <a:rPr lang="zh-CN" altLang="en-US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函数的汇编代码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3702257"/>
            <a:ext cx="4025900" cy="25969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80600" y="3149600"/>
            <a:ext cx="134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编写代码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8273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2700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4088598" y="807453"/>
            <a:ext cx="2947202" cy="685800"/>
          </a:xfrm>
          <a:prstGeom prst="cloudCallout">
            <a:avLst>
              <a:gd name="adj1" fmla="val -59593"/>
              <a:gd name="adj2" fmla="val 117339"/>
            </a:avLst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编写测试代码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4.phase_4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8" y="2013062"/>
            <a:ext cx="5971872" cy="1790476"/>
          </a:xfrm>
          <a:prstGeom prst="rect">
            <a:avLst/>
          </a:prstGeom>
        </p:spPr>
      </p:pic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981450"/>
            <a:ext cx="591502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65100" y="5308600"/>
            <a:ext cx="334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此时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x=7,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对应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y=7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98641" y="19581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0" y="2525843"/>
            <a:ext cx="5435600" cy="20857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48000" y="199783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int main()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int i=0;</a:t>
            </a:r>
          </a:p>
          <a:p>
            <a:r>
              <a:rPr lang="zh-CN" altLang="en-US" dirty="0"/>
              <a:t>   for(i=0;i&lt;=14;i++)//每一种取值都进行测试</a:t>
            </a:r>
          </a:p>
          <a:p>
            <a:r>
              <a:rPr lang="zh-CN" altLang="en-US" dirty="0"/>
              <a:t>   {</a:t>
            </a:r>
          </a:p>
          <a:p>
            <a:r>
              <a:rPr lang="zh-CN" altLang="en-US" dirty="0"/>
              <a:t>         printf("func4(%d,0,14)=%d  ",i,func4(i,0,14));</a:t>
            </a:r>
          </a:p>
          <a:p>
            <a:r>
              <a:rPr lang="zh-CN" altLang="en-US" dirty="0"/>
              <a:t>         if((i+1)%5==0) printf("\n");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    return 0;</a:t>
            </a:r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92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0" grpId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.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phase_5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91281" y="124946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930400"/>
            <a:ext cx="7457439" cy="422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01280" y="1483360"/>
            <a:ext cx="44907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chemeClr val="bg1"/>
                </a:solidFill>
              </a:rPr>
              <a:t>注意到</a:t>
            </a:r>
            <a:r>
              <a:rPr lang="en-US" altLang="zh-CN" sz="2000" b="1" dirty="0">
                <a:solidFill>
                  <a:schemeClr val="bg1"/>
                </a:solidFill>
              </a:rPr>
              <a:t>&lt;</a:t>
            </a:r>
            <a:r>
              <a:rPr lang="en-US" altLang="zh-CN" sz="2000" b="1" dirty="0" err="1">
                <a:solidFill>
                  <a:schemeClr val="bg1"/>
                </a:solidFill>
              </a:rPr>
              <a:t>string_length</a:t>
            </a:r>
            <a:r>
              <a:rPr lang="en-US" altLang="zh-CN" sz="2000" b="1" dirty="0">
                <a:solidFill>
                  <a:schemeClr val="bg1"/>
                </a:solidFill>
              </a:rPr>
              <a:t>&gt;</a:t>
            </a:r>
            <a:r>
              <a:rPr lang="zh-CN" altLang="zh-CN" sz="2000" b="1" dirty="0">
                <a:solidFill>
                  <a:schemeClr val="bg1"/>
                </a:solidFill>
              </a:rPr>
              <a:t>函数，结合后面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zh-CN" sz="2000" b="1" dirty="0">
                <a:solidFill>
                  <a:schemeClr val="bg1"/>
                </a:solidFill>
              </a:rPr>
              <a:t>和</a:t>
            </a:r>
            <a:r>
              <a:rPr lang="en-US" altLang="zh-CN" sz="2000" b="1" dirty="0">
                <a:solidFill>
                  <a:schemeClr val="bg1"/>
                </a:solidFill>
              </a:rPr>
              <a:t>0x6</a:t>
            </a:r>
            <a:r>
              <a:rPr lang="zh-CN" altLang="zh-CN" sz="2000" b="1" dirty="0">
                <a:solidFill>
                  <a:schemeClr val="bg1"/>
                </a:solidFill>
              </a:rPr>
              <a:t>比较，可知这一关输入的参数是一个长度为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zh-CN" sz="2000" b="1" dirty="0">
                <a:solidFill>
                  <a:schemeClr val="bg1"/>
                </a:solidFill>
              </a:rPr>
              <a:t>的字符串，需要我们去匹配出这个字符串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chemeClr val="bg1"/>
                </a:solidFill>
              </a:rPr>
              <a:t>下面</a:t>
            </a:r>
            <a:r>
              <a:rPr lang="zh-CN" altLang="zh-CN" sz="2000" b="1" dirty="0">
                <a:solidFill>
                  <a:schemeClr val="bg1"/>
                </a:solidFill>
              </a:rPr>
              <a:t>从</a:t>
            </a:r>
            <a:r>
              <a:rPr lang="en-US" altLang="zh-CN" sz="2000" b="1" dirty="0" err="1">
                <a:solidFill>
                  <a:schemeClr val="bg1"/>
                </a:solidFill>
              </a:rPr>
              <a:t>edx,eax</a:t>
            </a:r>
            <a:r>
              <a:rPr lang="zh-CN" altLang="zh-CN" sz="2000" b="1" dirty="0">
                <a:solidFill>
                  <a:schemeClr val="bg1"/>
                </a:solidFill>
              </a:rPr>
              <a:t>寄存器的值初始化为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zh-CN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 err="1">
                <a:solidFill>
                  <a:schemeClr val="bg1"/>
                </a:solidFill>
              </a:rPr>
              <a:t>movsbl</a:t>
            </a:r>
            <a:r>
              <a:rPr lang="en-US" altLang="zh-CN" sz="2000" b="1" dirty="0">
                <a:solidFill>
                  <a:schemeClr val="bg1"/>
                </a:solidFill>
              </a:rPr>
              <a:t> (%ebx,%eax,1),%</a:t>
            </a:r>
            <a:r>
              <a:rPr lang="en-US" altLang="zh-CN" sz="2000" b="1" dirty="0" err="1">
                <a:solidFill>
                  <a:schemeClr val="bg1"/>
                </a:solidFill>
              </a:rPr>
              <a:t>ecx</a:t>
            </a:r>
            <a:r>
              <a:rPr lang="en-US" altLang="zh-CN" sz="2000" b="1" dirty="0">
                <a:solidFill>
                  <a:schemeClr val="bg1"/>
                </a:solidFill>
              </a:rPr>
              <a:t>,</a:t>
            </a:r>
            <a:r>
              <a:rPr lang="zh-CN" altLang="zh-CN" sz="2000" b="1" dirty="0">
                <a:solidFill>
                  <a:schemeClr val="bg1"/>
                </a:solidFill>
              </a:rPr>
              <a:t>这一句是表示将长度为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zh-CN" sz="2000" b="1" dirty="0">
                <a:solidFill>
                  <a:schemeClr val="bg1"/>
                </a:solidFill>
              </a:rPr>
              <a:t>的字符串的第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zh-CN" sz="2000" b="1" dirty="0">
                <a:solidFill>
                  <a:schemeClr val="bg1"/>
                </a:solidFill>
              </a:rPr>
              <a:t>个字符存入</a:t>
            </a:r>
            <a:r>
              <a:rPr lang="en-US" altLang="zh-CN" sz="2000" b="1" dirty="0" err="1">
                <a:solidFill>
                  <a:schemeClr val="bg1"/>
                </a:solidFill>
              </a:rPr>
              <a:t>ecx</a:t>
            </a:r>
            <a:r>
              <a:rPr lang="zh-CN" altLang="zh-CN" sz="2000" b="1" dirty="0">
                <a:solidFill>
                  <a:schemeClr val="bg1"/>
                </a:solidFill>
              </a:rPr>
              <a:t>中。取</a:t>
            </a:r>
            <a:r>
              <a:rPr lang="en-US" altLang="zh-CN" sz="2000" b="1" dirty="0" err="1">
                <a:solidFill>
                  <a:schemeClr val="bg1"/>
                </a:solidFill>
              </a:rPr>
              <a:t>ecx</a:t>
            </a:r>
            <a:r>
              <a:rPr lang="zh-CN" altLang="zh-CN" sz="2000" b="1" dirty="0">
                <a:solidFill>
                  <a:schemeClr val="bg1"/>
                </a:solidFill>
              </a:rPr>
              <a:t>中的低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zh-CN" sz="2000" b="1" dirty="0">
                <a:solidFill>
                  <a:schemeClr val="bg1"/>
                </a:solidFill>
              </a:rPr>
              <a:t>位，利用基址比例变址寻址的方式，到数组中找值，并累和在寄存器</a:t>
            </a:r>
            <a:r>
              <a:rPr lang="en-US" altLang="zh-CN" sz="2000" b="1" dirty="0" err="1">
                <a:solidFill>
                  <a:schemeClr val="bg1"/>
                </a:solidFill>
              </a:rPr>
              <a:t>edx</a:t>
            </a:r>
            <a:r>
              <a:rPr lang="zh-CN" altLang="zh-CN" sz="2000" b="1" dirty="0">
                <a:solidFill>
                  <a:schemeClr val="bg1"/>
                </a:solidFill>
              </a:rPr>
              <a:t>中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chemeClr val="bg1"/>
                </a:solidFill>
              </a:rPr>
              <a:t>往下</a:t>
            </a:r>
            <a:r>
              <a:rPr lang="zh-CN" altLang="zh-CN" sz="2000" b="1" dirty="0">
                <a:solidFill>
                  <a:schemeClr val="bg1"/>
                </a:solidFill>
              </a:rPr>
              <a:t>看，可以看到</a:t>
            </a:r>
            <a:r>
              <a:rPr lang="en-US" altLang="zh-CN" sz="2000" b="1" dirty="0" err="1">
                <a:solidFill>
                  <a:schemeClr val="bg1"/>
                </a:solidFill>
              </a:rPr>
              <a:t>cmp</a:t>
            </a:r>
            <a:r>
              <a:rPr lang="en-US" altLang="zh-CN" sz="2000" b="1" dirty="0">
                <a:solidFill>
                  <a:schemeClr val="bg1"/>
                </a:solidFill>
              </a:rPr>
              <a:t> $0x2b,%edx</a:t>
            </a:r>
            <a:r>
              <a:rPr lang="zh-CN" altLang="zh-CN" sz="2000" b="1" dirty="0">
                <a:solidFill>
                  <a:schemeClr val="bg1"/>
                </a:solidFill>
              </a:rPr>
              <a:t>，如果不相等则爆炸，说明累和得到的值必须为</a:t>
            </a:r>
            <a:r>
              <a:rPr lang="en-US" altLang="zh-CN" sz="2000" b="1" dirty="0">
                <a:solidFill>
                  <a:schemeClr val="bg1"/>
                </a:solidFill>
              </a:rPr>
              <a:t>0x2b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4300" y="6223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r>
              <a:rPr lang="zh-CN" altLang="en-US" sz="2000" b="1" dirty="0">
                <a:solidFill>
                  <a:schemeClr val="bg1"/>
                </a:solidFill>
              </a:rPr>
              <a:t>关是序列的构造和数组寻址方式</a:t>
            </a:r>
          </a:p>
        </p:txBody>
      </p:sp>
    </p:spTree>
    <p:extLst>
      <p:ext uri="{BB962C8B-B14F-4D97-AF65-F5344CB8AC3E}">
        <p14:creationId xmlns:p14="http://schemas.microsoft.com/office/powerpoint/2010/main" val="7156048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.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phase_5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91281" y="124946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从数组中取出和为</a:t>
            </a:r>
            <a:r>
              <a:rPr lang="en-US" altLang="zh-CN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0x2b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个元素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75" y="2117472"/>
            <a:ext cx="7302926" cy="1038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3760" y="3596640"/>
            <a:ext cx="6725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由汇编我们知道数组首地址为</a:t>
            </a:r>
            <a:r>
              <a:rPr lang="en-US" altLang="zh-CN" sz="2000" b="1" dirty="0">
                <a:solidFill>
                  <a:schemeClr val="bg1"/>
                </a:solidFill>
              </a:rPr>
              <a:t>0x804a200,</a:t>
            </a:r>
            <a:r>
              <a:rPr lang="zh-CN" altLang="zh-CN" sz="2000" b="1" dirty="0">
                <a:solidFill>
                  <a:schemeClr val="bg1"/>
                </a:solidFill>
              </a:rPr>
              <a:t>进入</a:t>
            </a:r>
            <a:r>
              <a:rPr lang="en-US" altLang="zh-CN" sz="2000" b="1" dirty="0">
                <a:solidFill>
                  <a:schemeClr val="bg1"/>
                </a:solidFill>
              </a:rPr>
              <a:t>GDB</a:t>
            </a:r>
            <a:r>
              <a:rPr lang="zh-CN" altLang="zh-CN" sz="2000" b="1" dirty="0">
                <a:solidFill>
                  <a:schemeClr val="bg1"/>
                </a:solidFill>
              </a:rPr>
              <a:t>调试，设置断点</a:t>
            </a:r>
            <a:r>
              <a:rPr lang="en-US" altLang="zh-CN" sz="2000" b="1" dirty="0">
                <a:solidFill>
                  <a:schemeClr val="bg1"/>
                </a:solidFill>
              </a:rPr>
              <a:t>b phase_5,</a:t>
            </a:r>
            <a:r>
              <a:rPr lang="zh-CN" altLang="zh-CN" sz="2000" b="1" dirty="0">
                <a:solidFill>
                  <a:schemeClr val="bg1"/>
                </a:solidFill>
              </a:rPr>
              <a:t>运行后查看其内容，从里边找出一组和为</a:t>
            </a:r>
            <a:r>
              <a:rPr lang="en-US" altLang="zh-CN" sz="2000" b="1" dirty="0">
                <a:solidFill>
                  <a:schemeClr val="bg1"/>
                </a:solidFill>
              </a:rPr>
              <a:t>0x2b</a:t>
            </a:r>
            <a:r>
              <a:rPr lang="zh-CN" altLang="zh-CN" sz="2000" b="1" dirty="0">
                <a:solidFill>
                  <a:schemeClr val="bg1"/>
                </a:solidFill>
              </a:rPr>
              <a:t>的数字，将下标作为低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zh-CN" sz="2000" b="1" dirty="0">
                <a:solidFill>
                  <a:schemeClr val="bg1"/>
                </a:solidFill>
              </a:rPr>
              <a:t>位，到</a:t>
            </a:r>
            <a:r>
              <a:rPr lang="en-US" altLang="zh-CN" sz="2000" b="1" dirty="0" err="1">
                <a:solidFill>
                  <a:schemeClr val="bg1"/>
                </a:solidFill>
              </a:rPr>
              <a:t>ascii</a:t>
            </a:r>
            <a:r>
              <a:rPr lang="zh-CN" altLang="zh-CN" sz="2000" b="1" dirty="0">
                <a:solidFill>
                  <a:schemeClr val="bg1"/>
                </a:solidFill>
              </a:rPr>
              <a:t>中寻找字符。这里取出一组 </a:t>
            </a:r>
            <a:r>
              <a:rPr lang="en-US" altLang="zh-CN" sz="2000" b="1" dirty="0">
                <a:solidFill>
                  <a:schemeClr val="bg1"/>
                </a:solidFill>
              </a:rPr>
              <a:t>{2,a,6,1,c,c}</a:t>
            </a:r>
            <a:r>
              <a:rPr lang="zh-CN" altLang="zh-CN" sz="2000" b="1" dirty="0">
                <a:solidFill>
                  <a:schemeClr val="bg1"/>
                </a:solidFill>
              </a:rPr>
              <a:t>，对下标为</a:t>
            </a:r>
            <a:r>
              <a:rPr lang="en-US" altLang="zh-CN" sz="2000" b="1" dirty="0">
                <a:solidFill>
                  <a:schemeClr val="bg1"/>
                </a:solidFill>
              </a:rPr>
              <a:t>0,1,2,3,4,4</a:t>
            </a:r>
            <a:r>
              <a:rPr lang="zh-CN" altLang="zh-CN" sz="2000" b="1" dirty="0">
                <a:solidFill>
                  <a:schemeClr val="bg1"/>
                </a:solidFill>
              </a:rPr>
              <a:t>，故得到其中一组解为</a:t>
            </a:r>
            <a:r>
              <a:rPr lang="en-US" altLang="zh-CN" sz="2000" b="1" dirty="0" err="1">
                <a:solidFill>
                  <a:schemeClr val="bg1"/>
                </a:solidFill>
              </a:rPr>
              <a:t>pabcdd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760" y="1876985"/>
            <a:ext cx="24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3757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71939" y="3519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8440" y="7867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5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.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phase_5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5041" y="220450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53" y="2845578"/>
            <a:ext cx="8778187" cy="27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166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0" name="任意多边形: 形状 29"/>
          <p:cNvSpPr/>
          <p:nvPr/>
        </p:nvSpPr>
        <p:spPr>
          <a:xfrm>
            <a:off x="2584814" y="1"/>
            <a:ext cx="7990635" cy="6857999"/>
          </a:xfrm>
          <a:custGeom>
            <a:avLst/>
            <a:gdLst>
              <a:gd name="connsiteX0" fmla="*/ 1959670 w 7990635"/>
              <a:gd name="connsiteY0" fmla="*/ 0 h 6857999"/>
              <a:gd name="connsiteX1" fmla="*/ 7990635 w 7990635"/>
              <a:gd name="connsiteY1" fmla="*/ 0 h 6857999"/>
              <a:gd name="connsiteX2" fmla="*/ 6030965 w 7990635"/>
              <a:gd name="connsiteY2" fmla="*/ 6857999 h 6857999"/>
              <a:gd name="connsiteX3" fmla="*/ 0 w 799063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0635" h="6857999">
                <a:moveTo>
                  <a:pt x="1959670" y="0"/>
                </a:moveTo>
                <a:lnTo>
                  <a:pt x="7990635" y="0"/>
                </a:lnTo>
                <a:lnTo>
                  <a:pt x="6030965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平行四边形 27"/>
          <p:cNvSpPr/>
          <p:nvPr/>
        </p:nvSpPr>
        <p:spPr>
          <a:xfrm>
            <a:off x="2523854" y="1"/>
            <a:ext cx="7990635" cy="6857999"/>
          </a:xfrm>
          <a:prstGeom prst="parallelogram">
            <a:avLst>
              <a:gd name="adj" fmla="val 28556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43816" y="1508797"/>
            <a:ext cx="576284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sz="6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6760" y="2815590"/>
            <a:ext cx="464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01.phase_1</a:t>
            </a:r>
            <a:endParaRPr lang="zh-CN" altLang="en-US" sz="3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1829911" y="1124453"/>
            <a:ext cx="2277269" cy="1783080"/>
          </a:xfrm>
          <a:custGeom>
            <a:avLst/>
            <a:gdLst>
              <a:gd name="connsiteX0" fmla="*/ 0 w 2277269"/>
              <a:gd name="connsiteY0" fmla="*/ 0 h 1783080"/>
              <a:gd name="connsiteX1" fmla="*/ 2277269 w 2277269"/>
              <a:gd name="connsiteY1" fmla="*/ 0 h 1783080"/>
              <a:gd name="connsiteX2" fmla="*/ 2277269 w 2277269"/>
              <a:gd name="connsiteY2" fmla="*/ 345423 h 1783080"/>
              <a:gd name="connsiteX3" fmla="*/ 2176311 w 2277269"/>
              <a:gd name="connsiteY3" fmla="*/ 345423 h 1783080"/>
              <a:gd name="connsiteX4" fmla="*/ 2176311 w 2277269"/>
              <a:gd name="connsiteY4" fmla="*/ 100958 h 1783080"/>
              <a:gd name="connsiteX5" fmla="*/ 100958 w 2277269"/>
              <a:gd name="connsiteY5" fmla="*/ 100958 h 1783080"/>
              <a:gd name="connsiteX6" fmla="*/ 100958 w 2277269"/>
              <a:gd name="connsiteY6" fmla="*/ 1682122 h 1783080"/>
              <a:gd name="connsiteX7" fmla="*/ 2176311 w 2277269"/>
              <a:gd name="connsiteY7" fmla="*/ 1682122 h 1783080"/>
              <a:gd name="connsiteX8" fmla="*/ 2176311 w 2277269"/>
              <a:gd name="connsiteY8" fmla="*/ 1437656 h 1783080"/>
              <a:gd name="connsiteX9" fmla="*/ 2277269 w 2277269"/>
              <a:gd name="connsiteY9" fmla="*/ 1437656 h 1783080"/>
              <a:gd name="connsiteX10" fmla="*/ 2277269 w 2277269"/>
              <a:gd name="connsiteY10" fmla="*/ 1783080 h 1783080"/>
              <a:gd name="connsiteX11" fmla="*/ 0 w 2277269"/>
              <a:gd name="connsiteY11" fmla="*/ 178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3080">
                <a:moveTo>
                  <a:pt x="0" y="0"/>
                </a:moveTo>
                <a:lnTo>
                  <a:pt x="2277269" y="0"/>
                </a:lnTo>
                <a:lnTo>
                  <a:pt x="2277269" y="345423"/>
                </a:lnTo>
                <a:lnTo>
                  <a:pt x="2176311" y="345423"/>
                </a:lnTo>
                <a:lnTo>
                  <a:pt x="2176311" y="100958"/>
                </a:lnTo>
                <a:lnTo>
                  <a:pt x="100958" y="100958"/>
                </a:lnTo>
                <a:lnTo>
                  <a:pt x="100958" y="1682122"/>
                </a:lnTo>
                <a:lnTo>
                  <a:pt x="2176311" y="1682122"/>
                </a:lnTo>
                <a:lnTo>
                  <a:pt x="2176311" y="1437656"/>
                </a:lnTo>
                <a:lnTo>
                  <a:pt x="2277269" y="1437656"/>
                </a:lnTo>
                <a:lnTo>
                  <a:pt x="2277269" y="1783080"/>
                </a:lnTo>
                <a:lnTo>
                  <a:pt x="0" y="17830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6760" y="366268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02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. phase_2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58360" y="435356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3. phase_3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8360" y="595884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5. phase_5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38040" y="524764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4. phase_4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43800" y="4211320"/>
            <a:ext cx="265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6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. phase_6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4120" y="4942840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7. secrct_7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1" grpId="0"/>
      <p:bldP spid="11" grpId="1"/>
      <p:bldP spid="14" grpId="0"/>
      <p:bldP spid="14" grpId="1"/>
      <p:bldP spid="15" grpId="0"/>
      <p:bldP spid="15" grpId="1"/>
      <p:bldP spid="17" grpId="0"/>
      <p:bldP spid="17" grpId="1"/>
      <p:bldP spid="19" grpId="0"/>
      <p:bldP spid="19" grpId="1"/>
      <p:bldP spid="20" grpId="0"/>
      <p:bldP spid="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08439" y="1487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4940" y="5708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6.phase_6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884363"/>
            <a:ext cx="6397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395981" y="132566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403600"/>
            <a:ext cx="5791199" cy="314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658100" y="2260600"/>
            <a:ext cx="353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看到</a:t>
            </a:r>
            <a:r>
              <a:rPr lang="en-US" altLang="zh-CN" sz="2000" b="1" dirty="0">
                <a:solidFill>
                  <a:schemeClr val="bg1"/>
                </a:solidFill>
              </a:rPr>
              <a:t>&lt;read six number&gt;</a:t>
            </a:r>
            <a:r>
              <a:rPr lang="zh-CN" altLang="en-US" sz="2000" b="1" dirty="0">
                <a:solidFill>
                  <a:schemeClr val="bg1"/>
                </a:solidFill>
              </a:rPr>
              <a:t>函数，根据之前的经验，猜测这里也是读取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个数字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3327600"/>
            <a:ext cx="5461000" cy="32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4800" y="6477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关是考察链表的相关知识</a:t>
            </a:r>
          </a:p>
        </p:txBody>
      </p:sp>
    </p:spTree>
    <p:extLst>
      <p:ext uri="{BB962C8B-B14F-4D97-AF65-F5344CB8AC3E}">
        <p14:creationId xmlns:p14="http://schemas.microsoft.com/office/powerpoint/2010/main" val="29965918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08439" y="1487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4940" y="5708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6.phase_6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5981" y="1325662"/>
            <a:ext cx="4405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根据链表首地址</a:t>
            </a:r>
            <a:r>
              <a:rPr lang="en-US" altLang="zh-CN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0x804c13c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去查看里面的值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1" y="2076556"/>
            <a:ext cx="7976729" cy="20890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1400" y="2362200"/>
            <a:ext cx="317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每三个数为一组，第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zh-CN" sz="2000" b="1" dirty="0">
                <a:solidFill>
                  <a:schemeClr val="bg1"/>
                </a:solidFill>
              </a:rPr>
              <a:t>个是数据域中的值，第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zh-CN" sz="2000" b="1" dirty="0">
                <a:solidFill>
                  <a:schemeClr val="bg1"/>
                </a:solidFill>
              </a:rPr>
              <a:t>个是下标，第</a:t>
            </a: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r>
              <a:rPr lang="zh-CN" altLang="zh-CN" sz="2000" b="1" dirty="0">
                <a:solidFill>
                  <a:schemeClr val="bg1"/>
                </a:solidFill>
              </a:rPr>
              <a:t>个比较大，类似于地址，是指针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域</a:t>
            </a:r>
            <a:endParaRPr lang="en-US" altLang="zh-CN" sz="2000" b="1" dirty="0" smtClean="0">
              <a:solidFill>
                <a:schemeClr val="bg1"/>
              </a:solidFill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4321175"/>
            <a:ext cx="79883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712200" y="4508500"/>
            <a:ext cx="347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solidFill>
                  <a:schemeClr val="bg1"/>
                </a:solidFill>
              </a:rPr>
              <a:t>这</a:t>
            </a:r>
            <a:r>
              <a:rPr lang="zh-CN" altLang="zh-CN" sz="2000" b="1" dirty="0">
                <a:solidFill>
                  <a:schemeClr val="bg1"/>
                </a:solidFill>
              </a:rPr>
              <a:t>一段代码，对链表进行连接，进一步证实了之前的猜想。顺序为</a:t>
            </a:r>
            <a:r>
              <a:rPr lang="en-US" altLang="zh-CN" sz="2000" b="1" dirty="0">
                <a:solidFill>
                  <a:schemeClr val="bg1"/>
                </a:solidFill>
              </a:rPr>
              <a:t>322-&gt;370-&gt;1c1-&gt;24b-&gt;0a1-&gt;192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503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886527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708439" y="148712"/>
            <a:ext cx="1721879" cy="149767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24940" y="570865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6.phase_6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5981" y="1325662"/>
            <a:ext cx="44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02600" y="2095500"/>
            <a:ext cx="317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对链表中元素进行了限制，必须为递增序列，否则就爆炸</a:t>
            </a:r>
            <a:endParaRPr lang="en-US" altLang="zh-CN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4419600"/>
            <a:ext cx="56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结合之前输入的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zh-CN" sz="2000" b="1" dirty="0">
                <a:solidFill>
                  <a:schemeClr val="bg1"/>
                </a:solidFill>
              </a:rPr>
              <a:t>个数字在</a:t>
            </a:r>
            <a:r>
              <a:rPr lang="en-US" altLang="zh-CN" sz="2000" b="1" dirty="0">
                <a:solidFill>
                  <a:schemeClr val="bg1"/>
                </a:solidFill>
              </a:rPr>
              <a:t>1-6</a:t>
            </a:r>
            <a:r>
              <a:rPr lang="zh-CN" altLang="zh-CN" sz="2000" b="1" dirty="0">
                <a:solidFill>
                  <a:schemeClr val="bg1"/>
                </a:solidFill>
              </a:rPr>
              <a:t>之间，且互不相同，这里应该是排序后递增链表序列的下标。故得到下标为</a:t>
            </a:r>
            <a:r>
              <a:rPr lang="en-US" altLang="zh-CN" sz="2000" b="1" dirty="0">
                <a:solidFill>
                  <a:schemeClr val="bg1"/>
                </a:solidFill>
              </a:rPr>
              <a:t>5 6 3 4 1 2</a:t>
            </a:r>
            <a:r>
              <a:rPr lang="zh-CN" altLang="zh-CN" dirty="0"/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124075"/>
            <a:ext cx="72485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82600" y="4038600"/>
            <a:ext cx="695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链表序列：</a:t>
            </a:r>
            <a:r>
              <a:rPr lang="pt-BR" altLang="zh-CN" sz="2000" b="1" dirty="0">
                <a:solidFill>
                  <a:schemeClr val="bg1"/>
                </a:solidFill>
              </a:rPr>
              <a:t>322-&gt;370-&gt;1c1-&gt;24b-&gt;0a1-&gt;192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45500" y="3416300"/>
            <a:ext cx="134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76" y="4032586"/>
            <a:ext cx="5819048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945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7.secret_7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948907"/>
            <a:ext cx="768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在主函数中发现，每个阶段函数结束后都调用了</a:t>
            </a:r>
            <a:r>
              <a:rPr lang="en-US" altLang="zh-CN" sz="2000" b="1" dirty="0" err="1">
                <a:solidFill>
                  <a:schemeClr val="bg1"/>
                </a:solidFill>
              </a:rPr>
              <a:t>phase_defused</a:t>
            </a:r>
            <a:r>
              <a:rPr lang="zh-CN" altLang="zh-CN" sz="2000" b="1" dirty="0">
                <a:solidFill>
                  <a:schemeClr val="bg1"/>
                </a:solidFill>
              </a:rPr>
              <a:t>（）函数，猜测秘密关卡可能隐藏在某一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关中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" y="2677205"/>
            <a:ext cx="69437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1" y="3412718"/>
            <a:ext cx="6990624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9" y="4265204"/>
            <a:ext cx="7019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5113927"/>
            <a:ext cx="7037704" cy="131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2473641"/>
            <a:ext cx="4627110" cy="13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223760" y="4010297"/>
            <a:ext cx="4637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在第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zh-CN" sz="2000" b="1" dirty="0">
                <a:solidFill>
                  <a:schemeClr val="bg1"/>
                </a:solidFill>
              </a:rPr>
              <a:t>关输入字符串“</a:t>
            </a:r>
            <a:r>
              <a:rPr lang="en-US" altLang="zh-CN" sz="2000" b="1" dirty="0" err="1">
                <a:solidFill>
                  <a:schemeClr val="bg1"/>
                </a:solidFill>
              </a:rPr>
              <a:t>DrEvil</a:t>
            </a:r>
            <a:r>
              <a:rPr lang="zh-CN" altLang="zh-CN" sz="2000" b="1" dirty="0">
                <a:solidFill>
                  <a:schemeClr val="bg1"/>
                </a:solidFill>
              </a:rPr>
              <a:t>”便是进入秘密关卡的“钥匙”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127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4787355"/>
            <a:ext cx="484450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75404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01068" y="114300"/>
            <a:ext cx="1825788" cy="1312817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7043" y="40191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7.secret_7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" y="1473200"/>
            <a:ext cx="6580506" cy="23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4" y="3974284"/>
            <a:ext cx="6608716" cy="266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36377" y="1789611"/>
            <a:ext cx="4976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主要调用了函数</a:t>
            </a:r>
            <a:r>
              <a:rPr lang="en-US" altLang="zh-CN" sz="2000" b="1" dirty="0">
                <a:solidFill>
                  <a:schemeClr val="bg1"/>
                </a:solidFill>
              </a:rPr>
              <a:t>fun7,</a:t>
            </a:r>
            <a:r>
              <a:rPr lang="zh-CN" altLang="zh-CN" sz="2000" b="1" dirty="0">
                <a:solidFill>
                  <a:schemeClr val="bg1"/>
                </a:solidFill>
              </a:rPr>
              <a:t>调用之前可以分析出参数，即</a:t>
            </a:r>
            <a:r>
              <a:rPr lang="en-US" altLang="zh-CN" sz="2000" b="1" dirty="0">
                <a:solidFill>
                  <a:schemeClr val="bg1"/>
                </a:solidFill>
              </a:rPr>
              <a:t>fun7(</a:t>
            </a:r>
            <a:r>
              <a:rPr lang="zh-CN" altLang="zh-CN" sz="2000" b="1" dirty="0">
                <a:solidFill>
                  <a:schemeClr val="bg1"/>
                </a:solidFill>
              </a:rPr>
              <a:t>地址，</a:t>
            </a:r>
            <a:r>
              <a:rPr lang="en-US" altLang="zh-CN" sz="2000" b="1" dirty="0">
                <a:solidFill>
                  <a:schemeClr val="bg1"/>
                </a:solidFill>
              </a:rPr>
              <a:t>n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zh-CN" sz="2000" b="1" dirty="0">
                <a:solidFill>
                  <a:schemeClr val="bg1"/>
                </a:solidFill>
              </a:rPr>
              <a:t>个参数为某个数组或者链表的首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地址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zh-CN" sz="2000" b="1" dirty="0">
                <a:solidFill>
                  <a:schemeClr val="bg1"/>
                </a:solidFill>
              </a:rPr>
              <a:t>个参数为</a:t>
            </a:r>
            <a:r>
              <a:rPr lang="en-US" altLang="zh-CN" sz="2000" b="1" dirty="0">
                <a:solidFill>
                  <a:schemeClr val="bg1"/>
                </a:solidFill>
              </a:rPr>
              <a:t>1-1001</a:t>
            </a:r>
            <a:r>
              <a:rPr lang="zh-CN" altLang="zh-CN" sz="2000" b="1" dirty="0">
                <a:solidFill>
                  <a:schemeClr val="bg1"/>
                </a:solidFill>
              </a:rPr>
              <a:t>之间的整数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rgbClr val="FF0000"/>
                </a:solidFill>
              </a:rPr>
              <a:t>通关</a:t>
            </a:r>
            <a:r>
              <a:rPr lang="zh-CN" altLang="zh-CN" sz="2000" b="1" dirty="0">
                <a:solidFill>
                  <a:srgbClr val="FF0000"/>
                </a:solidFill>
              </a:rPr>
              <a:t>的条件是</a:t>
            </a:r>
            <a:r>
              <a:rPr lang="en-US" altLang="zh-CN" sz="2000" b="1" dirty="0">
                <a:solidFill>
                  <a:srgbClr val="FF0000"/>
                </a:solidFill>
              </a:rPr>
              <a:t>fun7()</a:t>
            </a:r>
            <a:r>
              <a:rPr lang="zh-CN" altLang="zh-CN" sz="2000" b="1" dirty="0">
                <a:solidFill>
                  <a:srgbClr val="FF0000"/>
                </a:solidFill>
              </a:rPr>
              <a:t>的返回值为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zh-CN" sz="2000" b="1" dirty="0">
                <a:solidFill>
                  <a:schemeClr val="bg1"/>
                </a:solidFill>
              </a:rPr>
              <a:t>。分析</a:t>
            </a:r>
            <a:r>
              <a:rPr lang="en-US" altLang="zh-CN" sz="2000" b="1" dirty="0">
                <a:solidFill>
                  <a:schemeClr val="bg1"/>
                </a:solidFill>
              </a:rPr>
              <a:t>fun7</a:t>
            </a:r>
            <a:r>
              <a:rPr lang="zh-CN" altLang="zh-CN" sz="2000" b="1" dirty="0">
                <a:solidFill>
                  <a:schemeClr val="bg1"/>
                </a:solidFill>
              </a:rPr>
              <a:t>中代码，并结合返回值为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zh-CN" sz="2000" b="1" dirty="0">
                <a:solidFill>
                  <a:schemeClr val="bg1"/>
                </a:solidFill>
              </a:rPr>
              <a:t>，故可以知道保证传入</a:t>
            </a:r>
            <a:r>
              <a:rPr lang="en-US" altLang="zh-CN" sz="2000" b="1" dirty="0">
                <a:solidFill>
                  <a:schemeClr val="bg1"/>
                </a:solidFill>
              </a:rPr>
              <a:t>fun7</a:t>
            </a:r>
            <a:r>
              <a:rPr lang="zh-CN" altLang="zh-CN" sz="2000" b="1" dirty="0">
                <a:solidFill>
                  <a:schemeClr val="bg1"/>
                </a:solidFill>
              </a:rPr>
              <a:t>中两个参数相等即可。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710" y="4573088"/>
            <a:ext cx="4376056" cy="21097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83000" y="419100"/>
            <a:ext cx="699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秘密关卡的寻找考察了考查</a:t>
            </a:r>
            <a:r>
              <a:rPr lang="en-US" altLang="zh-CN" sz="2000" b="1" dirty="0">
                <a:solidFill>
                  <a:schemeClr val="bg1"/>
                </a:solidFill>
              </a:rPr>
              <a:t>Linux Canary</a:t>
            </a:r>
            <a:r>
              <a:rPr lang="zh-CN" altLang="zh-CN" sz="2000" b="1" dirty="0">
                <a:solidFill>
                  <a:schemeClr val="bg1"/>
                </a:solidFill>
              </a:rPr>
              <a:t>绕过技术及</a:t>
            </a:r>
            <a:r>
              <a:rPr lang="en-US" altLang="zh-CN" sz="2000" b="1" dirty="0">
                <a:solidFill>
                  <a:schemeClr val="bg1"/>
                </a:solidFill>
              </a:rPr>
              <a:t>ROP(Return-Oriented-Programming)</a:t>
            </a:r>
            <a:r>
              <a:rPr lang="zh-CN" altLang="zh-CN" sz="2000" b="1" dirty="0">
                <a:solidFill>
                  <a:schemeClr val="bg1"/>
                </a:solidFill>
              </a:rPr>
              <a:t>攻击负载的构造（如何找到秘密和关卡的入口），秘密关卡则考察了二叉树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57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312817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7043" y="55431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7.secret_7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100" y="2044700"/>
            <a:ext cx="716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进入</a:t>
            </a:r>
            <a:r>
              <a:rPr lang="en-US" altLang="zh-CN" sz="2000" b="1" dirty="0">
                <a:solidFill>
                  <a:schemeClr val="bg1"/>
                </a:solidFill>
              </a:rPr>
              <a:t>GDB</a:t>
            </a:r>
            <a:r>
              <a:rPr lang="zh-CN" altLang="en-US" sz="2000" b="1" dirty="0">
                <a:solidFill>
                  <a:schemeClr val="bg1"/>
                </a:solidFill>
              </a:rPr>
              <a:t>调试，设置断点，直接查看地址</a:t>
            </a:r>
            <a:r>
              <a:rPr lang="en-US" altLang="zh-CN" sz="2000" b="1" dirty="0">
                <a:solidFill>
                  <a:schemeClr val="bg1"/>
                </a:solidFill>
              </a:rPr>
              <a:t>0x804c088</a:t>
            </a:r>
            <a:r>
              <a:rPr lang="zh-CN" altLang="en-US" sz="2000" b="1" dirty="0">
                <a:solidFill>
                  <a:schemeClr val="bg1"/>
                </a:solidFill>
              </a:rPr>
              <a:t>中内容，发现结构和链表类似，这里看到数据域中的值为</a:t>
            </a:r>
            <a:r>
              <a:rPr lang="en-US" altLang="zh-CN" sz="2000" b="1" dirty="0">
                <a:solidFill>
                  <a:schemeClr val="bg1"/>
                </a:solidFill>
              </a:rPr>
              <a:t>0x24,</a:t>
            </a:r>
            <a:r>
              <a:rPr lang="zh-CN" altLang="en-US" sz="2000" b="1" dirty="0">
                <a:solidFill>
                  <a:schemeClr val="bg1"/>
                </a:solidFill>
              </a:rPr>
              <a:t>故得到通过密码为</a:t>
            </a:r>
            <a:r>
              <a:rPr lang="en-US" altLang="zh-CN" sz="2000" b="1" dirty="0">
                <a:solidFill>
                  <a:schemeClr val="bg1"/>
                </a:solidFill>
              </a:rPr>
              <a:t>36</a:t>
            </a:r>
            <a:r>
              <a:rPr lang="zh-CN" altLang="en-US" sz="2000" b="1" dirty="0">
                <a:solidFill>
                  <a:schemeClr val="bg1"/>
                </a:solidFill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</a:rPr>
              <a:t>10</a:t>
            </a:r>
            <a:r>
              <a:rPr lang="zh-CN" altLang="en-US" sz="2000" b="1" dirty="0">
                <a:solidFill>
                  <a:schemeClr val="bg1"/>
                </a:solidFill>
              </a:rPr>
              <a:t>进制下）。</a:t>
            </a: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128963"/>
            <a:ext cx="64865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099300" y="3365500"/>
            <a:ext cx="26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3935412"/>
            <a:ext cx="790733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2367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312817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7043" y="554313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7.secret_7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241738"/>
            <a:ext cx="10287000" cy="33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4815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30" name="任意多边形: 形状 29"/>
          <p:cNvSpPr/>
          <p:nvPr/>
        </p:nvSpPr>
        <p:spPr>
          <a:xfrm>
            <a:off x="0" y="1"/>
            <a:ext cx="7151546" cy="6857998"/>
          </a:xfrm>
          <a:custGeom>
            <a:avLst/>
            <a:gdLst>
              <a:gd name="connsiteX0" fmla="*/ 0 w 7151546"/>
              <a:gd name="connsiteY0" fmla="*/ 0 h 6857998"/>
              <a:gd name="connsiteX1" fmla="*/ 7151546 w 7151546"/>
              <a:gd name="connsiteY1" fmla="*/ 0 h 6857998"/>
              <a:gd name="connsiteX2" fmla="*/ 5191877 w 7151546"/>
              <a:gd name="connsiteY2" fmla="*/ 6857998 h 6857998"/>
              <a:gd name="connsiteX3" fmla="*/ 0 w 7151546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546" h="6857998">
                <a:moveTo>
                  <a:pt x="0" y="0"/>
                </a:moveTo>
                <a:lnTo>
                  <a:pt x="7151546" y="0"/>
                </a:lnTo>
                <a:lnTo>
                  <a:pt x="5191877" y="6857998"/>
                </a:lnTo>
                <a:lnTo>
                  <a:pt x="0" y="6857998"/>
                </a:lnTo>
                <a:close/>
              </a:path>
            </a:pathLst>
          </a:custGeom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0" y="1"/>
            <a:ext cx="7151546" cy="6857998"/>
          </a:xfrm>
          <a:custGeom>
            <a:avLst/>
            <a:gdLst>
              <a:gd name="connsiteX0" fmla="*/ 0 w 7151546"/>
              <a:gd name="connsiteY0" fmla="*/ 0 h 6857998"/>
              <a:gd name="connsiteX1" fmla="*/ 7151546 w 7151546"/>
              <a:gd name="connsiteY1" fmla="*/ 0 h 6857998"/>
              <a:gd name="connsiteX2" fmla="*/ 5191877 w 7151546"/>
              <a:gd name="connsiteY2" fmla="*/ 6857998 h 6857998"/>
              <a:gd name="connsiteX3" fmla="*/ 0 w 7151546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546" h="6857998">
                <a:moveTo>
                  <a:pt x="0" y="0"/>
                </a:moveTo>
                <a:lnTo>
                  <a:pt x="7151546" y="0"/>
                </a:lnTo>
                <a:lnTo>
                  <a:pt x="5191877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12"/>
          <p:cNvSpPr/>
          <p:nvPr>
            <p:custDataLst>
              <p:tags r:id="rId1"/>
            </p:custDataLst>
          </p:nvPr>
        </p:nvSpPr>
        <p:spPr>
          <a:xfrm flipH="1">
            <a:off x="11171703" y="301244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椭圆 12"/>
          <p:cNvSpPr/>
          <p:nvPr>
            <p:custDataLst>
              <p:tags r:id="rId2"/>
            </p:custDataLst>
          </p:nvPr>
        </p:nvSpPr>
        <p:spPr>
          <a:xfrm flipH="1">
            <a:off x="11171703" y="319500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12"/>
          <p:cNvSpPr/>
          <p:nvPr>
            <p:custDataLst>
              <p:tags r:id="rId3"/>
            </p:custDataLst>
          </p:nvPr>
        </p:nvSpPr>
        <p:spPr>
          <a:xfrm flipH="1">
            <a:off x="11171703" y="337755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12"/>
          <p:cNvSpPr/>
          <p:nvPr>
            <p:custDataLst>
              <p:tags r:id="rId4"/>
            </p:custDataLst>
          </p:nvPr>
        </p:nvSpPr>
        <p:spPr>
          <a:xfrm flipH="1">
            <a:off x="11171703" y="3560113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12"/>
          <p:cNvSpPr/>
          <p:nvPr>
            <p:custDataLst>
              <p:tags r:id="rId5"/>
            </p:custDataLst>
          </p:nvPr>
        </p:nvSpPr>
        <p:spPr>
          <a:xfrm flipH="1">
            <a:off x="11171703" y="3742668"/>
            <a:ext cx="102885" cy="1028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446444" y="2513058"/>
            <a:ext cx="729911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9600" b="1" dirty="0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zh-CN" altLang="en-US" sz="7200" b="1" dirty="0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</a:rPr>
              <a:t>谢谢观看</a:t>
            </a:r>
          </a:p>
        </p:txBody>
      </p:sp>
      <p:sp>
        <p:nvSpPr>
          <p:cNvPr id="23" name="任意多边形: 形状 22"/>
          <p:cNvSpPr/>
          <p:nvPr/>
        </p:nvSpPr>
        <p:spPr>
          <a:xfrm>
            <a:off x="2010076" y="1537146"/>
            <a:ext cx="2750300" cy="3886594"/>
          </a:xfrm>
          <a:custGeom>
            <a:avLst/>
            <a:gdLst>
              <a:gd name="connsiteX0" fmla="*/ 0 w 2750300"/>
              <a:gd name="connsiteY0" fmla="*/ 0 h 3886594"/>
              <a:gd name="connsiteX1" fmla="*/ 2750300 w 2750300"/>
              <a:gd name="connsiteY1" fmla="*/ 0 h 3886594"/>
              <a:gd name="connsiteX2" fmla="*/ 2750300 w 2750300"/>
              <a:gd name="connsiteY2" fmla="*/ 554335 h 3886594"/>
              <a:gd name="connsiteX3" fmla="*/ 2656460 w 2750300"/>
              <a:gd name="connsiteY3" fmla="*/ 554335 h 3886594"/>
              <a:gd name="connsiteX4" fmla="*/ 2656460 w 2750300"/>
              <a:gd name="connsiteY4" fmla="*/ 93840 h 3886594"/>
              <a:gd name="connsiteX5" fmla="*/ 93840 w 2750300"/>
              <a:gd name="connsiteY5" fmla="*/ 93840 h 3886594"/>
              <a:gd name="connsiteX6" fmla="*/ 93840 w 2750300"/>
              <a:gd name="connsiteY6" fmla="*/ 3792754 h 3886594"/>
              <a:gd name="connsiteX7" fmla="*/ 2656460 w 2750300"/>
              <a:gd name="connsiteY7" fmla="*/ 3792754 h 3886594"/>
              <a:gd name="connsiteX8" fmla="*/ 2656460 w 2750300"/>
              <a:gd name="connsiteY8" fmla="*/ 3332259 h 3886594"/>
              <a:gd name="connsiteX9" fmla="*/ 2750300 w 2750300"/>
              <a:gd name="connsiteY9" fmla="*/ 3332259 h 3886594"/>
              <a:gd name="connsiteX10" fmla="*/ 2750300 w 2750300"/>
              <a:gd name="connsiteY10" fmla="*/ 3886594 h 3886594"/>
              <a:gd name="connsiteX11" fmla="*/ 0 w 2750300"/>
              <a:gd name="connsiteY11" fmla="*/ 3886594 h 38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0300" h="3886594">
                <a:moveTo>
                  <a:pt x="0" y="0"/>
                </a:moveTo>
                <a:lnTo>
                  <a:pt x="2750300" y="0"/>
                </a:lnTo>
                <a:lnTo>
                  <a:pt x="2750300" y="554335"/>
                </a:lnTo>
                <a:lnTo>
                  <a:pt x="2656460" y="554335"/>
                </a:lnTo>
                <a:lnTo>
                  <a:pt x="2656460" y="93840"/>
                </a:lnTo>
                <a:lnTo>
                  <a:pt x="93840" y="93840"/>
                </a:lnTo>
                <a:lnTo>
                  <a:pt x="93840" y="3792754"/>
                </a:lnTo>
                <a:lnTo>
                  <a:pt x="2656460" y="3792754"/>
                </a:lnTo>
                <a:lnTo>
                  <a:pt x="2656460" y="3332259"/>
                </a:lnTo>
                <a:lnTo>
                  <a:pt x="2750300" y="3332259"/>
                </a:lnTo>
                <a:lnTo>
                  <a:pt x="2750300" y="3886594"/>
                </a:lnTo>
                <a:lnTo>
                  <a:pt x="0" y="38865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75" y="267335"/>
            <a:ext cx="3298825" cy="10287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  <p:bldLst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 useBgFill="1">
        <p:nvSpPr>
          <p:cNvPr id="14" name="Freeform 5"/>
          <p:cNvSpPr/>
          <p:nvPr/>
        </p:nvSpPr>
        <p:spPr bwMode="auto">
          <a:xfrm>
            <a:off x="7727613" y="596516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84904" y="124691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73233" y="591935"/>
            <a:ext cx="464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实验要求</a:t>
            </a:r>
            <a:endParaRPr lang="zh-CN" altLang="en-US" sz="3200" b="1" spc="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560" y="1971040"/>
            <a:ext cx="9936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实验目的：熟悉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学会如何使用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对程序进行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调试</a:t>
            </a:r>
            <a:endParaRPr lang="en-US" altLang="zh-CN" sz="2000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内容：二进制炸弹”是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可执行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程序，包含六个“阶段”和一个秘密“阶段”。 每个阶段都要求输入特定的字符串在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stdin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上。 如果输入了预期的字符串，则该阶段通过，进入下一阶段。 否则，炸弹会通过打印“ 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BOOM !!!”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而“爆炸”</a:t>
            </a: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环境：个人电脑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000" y="3810000"/>
            <a:ext cx="106476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实验前准备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 smtClean="0">
                <a:solidFill>
                  <a:schemeClr val="bg1"/>
                </a:solidFill>
              </a:rPr>
              <a:t>进行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Ubuntu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系统，到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bomb16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目录下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 smtClean="0">
                <a:solidFill>
                  <a:schemeClr val="bg1"/>
                </a:solidFill>
              </a:rPr>
              <a:t>输入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objdump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–d bomb &gt;my_bomb.txt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，将反汇编代码输入到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my_bomb.txt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的文件中，便于拆弹时的查看和注释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 smtClean="0">
                <a:solidFill>
                  <a:schemeClr val="bg1"/>
                </a:solidFill>
              </a:rPr>
              <a:t>打开反汇编代码，逐个关卡进行分析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64430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041" y="20470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1.phase_1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" y="2661920"/>
            <a:ext cx="6120765" cy="265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903720" y="2829560"/>
            <a:ext cx="5120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</a:rPr>
              <a:t>可以看到在</a:t>
            </a:r>
            <a:r>
              <a:rPr lang="en-US" altLang="zh-CN" sz="2000" b="1" dirty="0">
                <a:solidFill>
                  <a:schemeClr val="bg1"/>
                </a:solidFill>
              </a:rPr>
              <a:t>%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en-US" altLang="zh-CN" sz="2000" b="1" dirty="0">
                <a:solidFill>
                  <a:schemeClr val="bg1"/>
                </a:solidFill>
              </a:rPr>
              <a:t>!=0</a:t>
            </a:r>
            <a:r>
              <a:rPr lang="zh-CN" altLang="en-US" sz="2000" b="1" dirty="0">
                <a:solidFill>
                  <a:schemeClr val="bg1"/>
                </a:solidFill>
              </a:rPr>
              <a:t>的时候就会调用</a:t>
            </a:r>
            <a:r>
              <a:rPr lang="en-US" altLang="zh-CN" sz="2000" b="1" dirty="0">
                <a:solidFill>
                  <a:schemeClr val="bg1"/>
                </a:solidFill>
              </a:rPr>
              <a:t>&lt;</a:t>
            </a:r>
            <a:r>
              <a:rPr lang="en-US" altLang="zh-CN" sz="2000" b="1" dirty="0" err="1">
                <a:solidFill>
                  <a:schemeClr val="bg1"/>
                </a:solidFill>
              </a:rPr>
              <a:t>explode_bomb</a:t>
            </a:r>
            <a:r>
              <a:rPr lang="en-US" altLang="zh-CN" sz="2000" b="1" dirty="0">
                <a:solidFill>
                  <a:schemeClr val="bg1"/>
                </a:solidFill>
              </a:rPr>
              <a:t>&gt;</a:t>
            </a:r>
            <a:r>
              <a:rPr lang="zh-CN" altLang="en-US" sz="2000" b="1" dirty="0">
                <a:solidFill>
                  <a:schemeClr val="bg1"/>
                </a:solidFill>
              </a:rPr>
              <a:t>，所以在调用</a:t>
            </a:r>
            <a:r>
              <a:rPr lang="en-US" altLang="zh-CN" sz="2000" b="1" dirty="0">
                <a:solidFill>
                  <a:schemeClr val="bg1"/>
                </a:solidFill>
              </a:rPr>
              <a:t>&lt;</a:t>
            </a:r>
            <a:r>
              <a:rPr lang="en-US" altLang="zh-CN" sz="2000" b="1" dirty="0" err="1">
                <a:solidFill>
                  <a:schemeClr val="bg1"/>
                </a:solidFill>
              </a:rPr>
              <a:t>strings_not_equal</a:t>
            </a:r>
            <a:r>
              <a:rPr lang="en-US" altLang="zh-CN" sz="2000" b="1" dirty="0">
                <a:solidFill>
                  <a:schemeClr val="bg1"/>
                </a:solidFill>
              </a:rPr>
              <a:t>&gt; </a:t>
            </a:r>
            <a:r>
              <a:rPr lang="zh-CN" altLang="en-US" sz="2000" b="1" dirty="0">
                <a:solidFill>
                  <a:schemeClr val="bg1"/>
                </a:solidFill>
              </a:rPr>
              <a:t>函数之后的返回值</a:t>
            </a:r>
            <a:r>
              <a:rPr lang="en-US" altLang="zh-CN" sz="2000" b="1" dirty="0">
                <a:solidFill>
                  <a:schemeClr val="bg1"/>
                </a:solidFill>
              </a:rPr>
              <a:t>%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en-US" sz="2000" b="1" dirty="0">
                <a:solidFill>
                  <a:schemeClr val="bg1"/>
                </a:solidFill>
              </a:rPr>
              <a:t>必须为</a:t>
            </a:r>
            <a:r>
              <a:rPr lang="en-US" altLang="zh-CN" sz="2000" b="1" dirty="0">
                <a:solidFill>
                  <a:schemeClr val="bg1"/>
                </a:solidFill>
              </a:rPr>
              <a:t>0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bg1"/>
                </a:solidFill>
              </a:rPr>
              <a:t>往前</a:t>
            </a:r>
            <a:r>
              <a:rPr lang="zh-CN" altLang="en-US" sz="2000" b="1" dirty="0">
                <a:solidFill>
                  <a:schemeClr val="bg1"/>
                </a:solidFill>
              </a:rPr>
              <a:t>看，发现代码</a:t>
            </a:r>
            <a:r>
              <a:rPr lang="en-US" altLang="zh-CN" sz="2000" b="1" dirty="0" err="1">
                <a:solidFill>
                  <a:schemeClr val="bg1"/>
                </a:solidFill>
              </a:rPr>
              <a:t>movl</a:t>
            </a:r>
            <a:r>
              <a:rPr lang="en-US" altLang="zh-CN" sz="2000" b="1" dirty="0">
                <a:solidFill>
                  <a:schemeClr val="bg1"/>
                </a:solidFill>
              </a:rPr>
              <a:t> $0x804a184,0x4(%</a:t>
            </a:r>
            <a:r>
              <a:rPr lang="en-US" altLang="zh-CN" sz="2000" b="1" dirty="0" err="1">
                <a:solidFill>
                  <a:schemeClr val="bg1"/>
                </a:solidFill>
              </a:rPr>
              <a:t>esp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  <a:r>
              <a:rPr lang="zh-CN" altLang="en-US" sz="2000" b="1" dirty="0">
                <a:solidFill>
                  <a:schemeClr val="bg1"/>
                </a:solidFill>
              </a:rPr>
              <a:t>有立即数，是将此处地址的值拿来用，输入</a:t>
            </a:r>
            <a:r>
              <a:rPr lang="en-US" altLang="zh-CN" sz="2000" b="1" dirty="0" err="1">
                <a:solidFill>
                  <a:schemeClr val="bg1"/>
                </a:solidFill>
              </a:rPr>
              <a:t>gdb</a:t>
            </a:r>
            <a:r>
              <a:rPr lang="en-US" altLang="zh-CN" sz="2000" b="1" dirty="0">
                <a:solidFill>
                  <a:schemeClr val="bg1"/>
                </a:solidFill>
              </a:rPr>
              <a:t> –q bomb</a:t>
            </a:r>
            <a:r>
              <a:rPr lang="zh-CN" altLang="en-US" sz="2000" b="1" dirty="0">
                <a:solidFill>
                  <a:schemeClr val="bg1"/>
                </a:solidFill>
              </a:rPr>
              <a:t>进入调试状态，用</a:t>
            </a:r>
            <a:r>
              <a:rPr lang="en-US" altLang="zh-CN" sz="2000" b="1" dirty="0">
                <a:solidFill>
                  <a:schemeClr val="bg1"/>
                </a:solidFill>
              </a:rPr>
              <a:t>x/s 0x804a184</a:t>
            </a:r>
            <a:r>
              <a:rPr lang="zh-CN" altLang="en-US" sz="2000" b="1" dirty="0">
                <a:solidFill>
                  <a:schemeClr val="bg1"/>
                </a:solidFill>
              </a:rPr>
              <a:t>查看内容，终端显示出字符串“</a:t>
            </a:r>
            <a:r>
              <a:rPr lang="en-US" altLang="zh-CN" sz="2000" b="1" dirty="0">
                <a:solidFill>
                  <a:schemeClr val="bg1"/>
                </a:solidFill>
              </a:rPr>
              <a:t>I am not part of the problem. I am a Republican.”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5521362"/>
            <a:ext cx="6111240" cy="76767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71900" y="901700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关是确定输入字符串</a:t>
            </a:r>
          </a:p>
        </p:txBody>
      </p:sp>
    </p:spTree>
    <p:extLst>
      <p:ext uri="{BB962C8B-B14F-4D97-AF65-F5344CB8AC3E}">
        <p14:creationId xmlns:p14="http://schemas.microsoft.com/office/powerpoint/2010/main" val="297417224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64430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041" y="2047022"/>
            <a:ext cx="440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1.phase_1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2682933"/>
            <a:ext cx="6714776" cy="14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98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2.phase_2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300923"/>
            <a:ext cx="6591300" cy="416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523241" y="18565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74180" y="2692400"/>
            <a:ext cx="493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</a:rPr>
              <a:t>首先注意到</a:t>
            </a:r>
            <a:r>
              <a:rPr lang="en-US" altLang="zh-CN" sz="2000" b="1" dirty="0">
                <a:solidFill>
                  <a:schemeClr val="bg1"/>
                </a:solidFill>
              </a:rPr>
              <a:t>&lt;read six number&gt;</a:t>
            </a:r>
            <a:r>
              <a:rPr lang="zh-CN" altLang="en-US" sz="2000" b="1" dirty="0">
                <a:solidFill>
                  <a:schemeClr val="bg1"/>
                </a:solidFill>
              </a:rPr>
              <a:t>这个函数，这里应该是读取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个数字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bg1"/>
                </a:solidFill>
              </a:rPr>
              <a:t>接下来</a:t>
            </a:r>
            <a:r>
              <a:rPr lang="zh-CN" altLang="en-US" sz="2000" b="1" dirty="0">
                <a:solidFill>
                  <a:schemeClr val="bg1"/>
                </a:solidFill>
              </a:rPr>
              <a:t>看到</a:t>
            </a:r>
            <a:r>
              <a:rPr lang="en-US" altLang="zh-CN" sz="2000" b="1" dirty="0">
                <a:solidFill>
                  <a:schemeClr val="bg1"/>
                </a:solidFill>
              </a:rPr>
              <a:t>esp+0x18</a:t>
            </a:r>
            <a:r>
              <a:rPr lang="zh-CN" altLang="en-US" sz="2000" b="1" dirty="0">
                <a:solidFill>
                  <a:schemeClr val="bg1"/>
                </a:solidFill>
              </a:rPr>
              <a:t>中存放的值和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进行比较，不相等则爆炸，由此猜测第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个数为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。连续的两条</a:t>
            </a:r>
            <a:r>
              <a:rPr lang="en-US" altLang="zh-CN" sz="2000" b="1" dirty="0">
                <a:solidFill>
                  <a:schemeClr val="bg1"/>
                </a:solidFill>
              </a:rPr>
              <a:t>lea</a:t>
            </a:r>
            <a:r>
              <a:rPr lang="zh-CN" altLang="en-US" sz="2000" b="1" dirty="0">
                <a:solidFill>
                  <a:schemeClr val="bg1"/>
                </a:solidFill>
              </a:rPr>
              <a:t>语句是将</a:t>
            </a:r>
            <a:r>
              <a:rPr lang="en-US" altLang="zh-CN" sz="2000" b="1" dirty="0">
                <a:solidFill>
                  <a:schemeClr val="bg1"/>
                </a:solidFill>
              </a:rPr>
              <a:t>esp+0x1c,esp+0x30</a:t>
            </a:r>
            <a:r>
              <a:rPr lang="zh-CN" altLang="en-US" sz="2000" b="1" dirty="0">
                <a:solidFill>
                  <a:schemeClr val="bg1"/>
                </a:solidFill>
              </a:rPr>
              <a:t>的值存放入对应寄存器。从</a:t>
            </a:r>
            <a:r>
              <a:rPr lang="en-US" altLang="zh-CN" sz="2000" b="1" dirty="0">
                <a:solidFill>
                  <a:schemeClr val="bg1"/>
                </a:solidFill>
              </a:rPr>
              <a:t>esp+0x18</a:t>
            </a:r>
            <a:r>
              <a:rPr lang="zh-CN" altLang="en-US" sz="2000" b="1" dirty="0">
                <a:solidFill>
                  <a:schemeClr val="bg1"/>
                </a:solidFill>
              </a:rPr>
              <a:t>到</a:t>
            </a:r>
            <a:r>
              <a:rPr lang="en-US" altLang="zh-CN" sz="2000" b="1" dirty="0">
                <a:solidFill>
                  <a:schemeClr val="bg1"/>
                </a:solidFill>
              </a:rPr>
              <a:t>esp+0x30</a:t>
            </a:r>
            <a:r>
              <a:rPr lang="zh-CN" altLang="en-US" sz="2000" b="1" dirty="0">
                <a:solidFill>
                  <a:schemeClr val="bg1"/>
                </a:solidFill>
              </a:rPr>
              <a:t>刚好存放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个</a:t>
            </a:r>
            <a:r>
              <a:rPr lang="en-US" altLang="zh-CN" sz="2000" b="1" dirty="0" err="1">
                <a:solidFill>
                  <a:schemeClr val="bg1"/>
                </a:solidFill>
              </a:rPr>
              <a:t>int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</a:rPr>
              <a:t>类型的数据，故</a:t>
            </a:r>
            <a:r>
              <a:rPr lang="en-US" altLang="zh-CN" sz="2000" b="1" dirty="0">
                <a:solidFill>
                  <a:schemeClr val="bg1"/>
                </a:solidFill>
              </a:rPr>
              <a:t>esp+0x30</a:t>
            </a:r>
            <a:r>
              <a:rPr lang="zh-CN" altLang="en-US" sz="2000" b="1" dirty="0">
                <a:solidFill>
                  <a:schemeClr val="bg1"/>
                </a:solidFill>
              </a:rPr>
              <a:t>是最后一个数据，</a:t>
            </a:r>
            <a:r>
              <a:rPr lang="en-US" altLang="zh-CN" sz="2000" b="1" dirty="0">
                <a:solidFill>
                  <a:schemeClr val="bg1"/>
                </a:solidFill>
              </a:rPr>
              <a:t>esp+0x1c</a:t>
            </a:r>
            <a:r>
              <a:rPr lang="zh-CN" altLang="en-US" sz="2000" b="1" dirty="0">
                <a:solidFill>
                  <a:schemeClr val="bg1"/>
                </a:solidFill>
              </a:rPr>
              <a:t>是第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个数据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6200" y="1003300"/>
            <a:ext cx="389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关是确定一个有规律的数列</a:t>
            </a:r>
          </a:p>
        </p:txBody>
      </p:sp>
    </p:spTree>
    <p:extLst>
      <p:ext uri="{BB962C8B-B14F-4D97-AF65-F5344CB8AC3E}">
        <p14:creationId xmlns:p14="http://schemas.microsoft.com/office/powerpoint/2010/main" val="30190124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2.phase_2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78723"/>
            <a:ext cx="6438900" cy="396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574041" y="19708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88480" y="2674620"/>
            <a:ext cx="5303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chemeClr val="bg1"/>
                </a:solidFill>
              </a:rPr>
              <a:t>接下来将</a:t>
            </a:r>
            <a:r>
              <a:rPr lang="en-US" altLang="zh-CN" sz="2000" b="1" dirty="0">
                <a:solidFill>
                  <a:schemeClr val="bg1"/>
                </a:solidFill>
              </a:rPr>
              <a:t>ebx-0x4</a:t>
            </a:r>
            <a:r>
              <a:rPr lang="zh-CN" altLang="en-US" sz="2000" b="1" dirty="0">
                <a:solidFill>
                  <a:schemeClr val="bg1"/>
                </a:solidFill>
              </a:rPr>
              <a:t>的中存放的值传给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en-US" altLang="zh-CN" sz="2000" b="1" dirty="0">
                <a:solidFill>
                  <a:schemeClr val="bg1"/>
                </a:solidFill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</a:rPr>
              <a:t>执行</a:t>
            </a:r>
            <a:r>
              <a:rPr lang="en-US" altLang="zh-CN" sz="2000" b="1" dirty="0">
                <a:solidFill>
                  <a:schemeClr val="bg1"/>
                </a:solidFill>
              </a:rPr>
              <a:t>add %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en-US" altLang="zh-CN" sz="2000" b="1" dirty="0">
                <a:solidFill>
                  <a:schemeClr val="bg1"/>
                </a:solidFill>
              </a:rPr>
              <a:t>,%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en-US" sz="2000" b="1" dirty="0">
                <a:solidFill>
                  <a:schemeClr val="bg1"/>
                </a:solidFill>
              </a:rPr>
              <a:t>操作，即</a:t>
            </a:r>
            <a:r>
              <a:rPr lang="en-US" altLang="zh-CN" sz="2000" b="1" dirty="0" err="1">
                <a:solidFill>
                  <a:schemeClr val="bg1"/>
                </a:solidFill>
              </a:rPr>
              <a:t>eax</a:t>
            </a:r>
            <a:r>
              <a:rPr lang="zh-CN" altLang="en-US" sz="2000" b="1" dirty="0">
                <a:solidFill>
                  <a:schemeClr val="bg1"/>
                </a:solidFill>
              </a:rPr>
              <a:t>中存放的数乘以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，再将这个值与第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个数据进行比较，如果不相等就爆炸，说明第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个数就是在第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个数的基础上乘以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继续</a:t>
            </a:r>
            <a:r>
              <a:rPr lang="zh-CN" altLang="en-US" sz="2000" b="1" dirty="0">
                <a:solidFill>
                  <a:schemeClr val="bg1"/>
                </a:solidFill>
              </a:rPr>
              <a:t>往下看，执行</a:t>
            </a:r>
            <a:r>
              <a:rPr lang="en-US" altLang="zh-CN" sz="2000" b="1" dirty="0">
                <a:solidFill>
                  <a:schemeClr val="bg1"/>
                </a:solidFill>
              </a:rPr>
              <a:t>add $0x4,%ebx,</a:t>
            </a:r>
            <a:r>
              <a:rPr lang="zh-CN" altLang="en-US" sz="2000" b="1" dirty="0">
                <a:solidFill>
                  <a:schemeClr val="bg1"/>
                </a:solidFill>
              </a:rPr>
              <a:t>将</a:t>
            </a:r>
            <a:r>
              <a:rPr lang="en-US" altLang="zh-CN" sz="2000" b="1" dirty="0" err="1">
                <a:solidFill>
                  <a:schemeClr val="bg1"/>
                </a:solidFill>
              </a:rPr>
              <a:t>ebx</a:t>
            </a:r>
            <a:r>
              <a:rPr lang="zh-CN" altLang="en-US" sz="2000" b="1" dirty="0">
                <a:solidFill>
                  <a:schemeClr val="bg1"/>
                </a:solidFill>
              </a:rPr>
              <a:t>中的地址加</a:t>
            </a:r>
            <a:r>
              <a:rPr lang="en-US" altLang="zh-CN" sz="2000" b="1" dirty="0">
                <a:solidFill>
                  <a:schemeClr val="bg1"/>
                </a:solidFill>
              </a:rPr>
              <a:t>0x4,</a:t>
            </a:r>
            <a:r>
              <a:rPr lang="zh-CN" altLang="en-US" sz="2000" b="1" dirty="0">
                <a:solidFill>
                  <a:schemeClr val="bg1"/>
                </a:solidFill>
              </a:rPr>
              <a:t>即下一个数字，接着的判断语句是和最后一个数字比较，不相等就跳转到对应位置继续循环。由此可知，这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个数字对应的递推关系为</a:t>
            </a:r>
            <a:r>
              <a:rPr lang="en-US" altLang="zh-CN" sz="2000" b="1" dirty="0">
                <a:solidFill>
                  <a:schemeClr val="bg1"/>
                </a:solidFill>
              </a:rPr>
              <a:t>a[i+1]=2*a[</a:t>
            </a:r>
            <a:r>
              <a:rPr lang="en-US" altLang="zh-CN" sz="2000" b="1" dirty="0" err="1">
                <a:solidFill>
                  <a:schemeClr val="bg1"/>
                </a:solidFill>
              </a:rPr>
              <a:t>i</a:t>
            </a:r>
            <a:r>
              <a:rPr lang="en-US" altLang="zh-CN" sz="2000" b="1" dirty="0">
                <a:solidFill>
                  <a:schemeClr val="bg1"/>
                </a:solidFill>
              </a:rPr>
              <a:t>],</a:t>
            </a:r>
            <a:r>
              <a:rPr lang="zh-CN" altLang="en-US" sz="2000" b="1" dirty="0">
                <a:solidFill>
                  <a:schemeClr val="bg1"/>
                </a:solidFill>
              </a:rPr>
              <a:t>其中</a:t>
            </a:r>
            <a:r>
              <a:rPr lang="en-US" altLang="zh-CN" sz="2000" b="1" dirty="0">
                <a:solidFill>
                  <a:schemeClr val="bg1"/>
                </a:solidFill>
              </a:rPr>
              <a:t>a[0]=1,i=0,1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…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2531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2.phase_2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041" y="19708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结果验证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549624"/>
            <a:ext cx="6985000" cy="17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713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outerShdw blurRad="165100" sx="103000" sy="103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0" y="1948873"/>
            <a:ext cx="12192000" cy="4110874"/>
          </a:xfrm>
          <a:custGeom>
            <a:avLst/>
            <a:gdLst>
              <a:gd name="connsiteX0" fmla="*/ 11286328 w 12192000"/>
              <a:gd name="connsiteY0" fmla="*/ 0 h 4110874"/>
              <a:gd name="connsiteX1" fmla="*/ 12192000 w 12192000"/>
              <a:gd name="connsiteY1" fmla="*/ 0 h 4110874"/>
              <a:gd name="connsiteX2" fmla="*/ 12192000 w 12192000"/>
              <a:gd name="connsiteY2" fmla="*/ 4110874 h 4110874"/>
              <a:gd name="connsiteX3" fmla="*/ 10111648 w 12192000"/>
              <a:gd name="connsiteY3" fmla="*/ 4110874 h 4110874"/>
              <a:gd name="connsiteX4" fmla="*/ 0 w 12192000"/>
              <a:gd name="connsiteY4" fmla="*/ 0 h 4110874"/>
              <a:gd name="connsiteX5" fmla="*/ 8788987 w 12192000"/>
              <a:gd name="connsiteY5" fmla="*/ 0 h 4110874"/>
              <a:gd name="connsiteX6" fmla="*/ 7614307 w 12192000"/>
              <a:gd name="connsiteY6" fmla="*/ 4110874 h 4110874"/>
              <a:gd name="connsiteX7" fmla="*/ 0 w 12192000"/>
              <a:gd name="connsiteY7" fmla="*/ 4110874 h 41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110874">
                <a:moveTo>
                  <a:pt x="11286328" y="0"/>
                </a:moveTo>
                <a:lnTo>
                  <a:pt x="12192000" y="0"/>
                </a:lnTo>
                <a:lnTo>
                  <a:pt x="12192000" y="4110874"/>
                </a:lnTo>
                <a:lnTo>
                  <a:pt x="10111648" y="4110874"/>
                </a:lnTo>
                <a:close/>
                <a:moveTo>
                  <a:pt x="0" y="0"/>
                </a:moveTo>
                <a:lnTo>
                  <a:pt x="8788987" y="0"/>
                </a:lnTo>
                <a:lnTo>
                  <a:pt x="7614307" y="4110874"/>
                </a:lnTo>
                <a:lnTo>
                  <a:pt x="0" y="411087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  <a:effectLst>
            <a:outerShdw blurRad="165100" dist="38100" dir="15600000" sx="102000" sy="102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626468" y="228600"/>
            <a:ext cx="1825788" cy="1600200"/>
          </a:xfrm>
          <a:custGeom>
            <a:avLst/>
            <a:gdLst>
              <a:gd name="connsiteX0" fmla="*/ 0 w 2277269"/>
              <a:gd name="connsiteY0" fmla="*/ 0 h 1781274"/>
              <a:gd name="connsiteX1" fmla="*/ 2277269 w 2277269"/>
              <a:gd name="connsiteY1" fmla="*/ 0 h 1781274"/>
              <a:gd name="connsiteX2" fmla="*/ 2277269 w 2277269"/>
              <a:gd name="connsiteY2" fmla="*/ 381901 h 1781274"/>
              <a:gd name="connsiteX3" fmla="*/ 2172726 w 2277269"/>
              <a:gd name="connsiteY3" fmla="*/ 381901 h 1781274"/>
              <a:gd name="connsiteX4" fmla="*/ 2172726 w 2277269"/>
              <a:gd name="connsiteY4" fmla="*/ 104543 h 1781274"/>
              <a:gd name="connsiteX5" fmla="*/ 104543 w 2277269"/>
              <a:gd name="connsiteY5" fmla="*/ 104543 h 1781274"/>
              <a:gd name="connsiteX6" fmla="*/ 104543 w 2277269"/>
              <a:gd name="connsiteY6" fmla="*/ 1676731 h 1781274"/>
              <a:gd name="connsiteX7" fmla="*/ 2172726 w 2277269"/>
              <a:gd name="connsiteY7" fmla="*/ 1676731 h 1781274"/>
              <a:gd name="connsiteX8" fmla="*/ 2172726 w 2277269"/>
              <a:gd name="connsiteY8" fmla="*/ 1390484 h 1781274"/>
              <a:gd name="connsiteX9" fmla="*/ 2277269 w 2277269"/>
              <a:gd name="connsiteY9" fmla="*/ 1390484 h 1781274"/>
              <a:gd name="connsiteX10" fmla="*/ 2277269 w 2277269"/>
              <a:gd name="connsiteY10" fmla="*/ 1781274 h 1781274"/>
              <a:gd name="connsiteX11" fmla="*/ 0 w 2277269"/>
              <a:gd name="connsiteY11" fmla="*/ 1781274 h 17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269" h="1781274">
                <a:moveTo>
                  <a:pt x="0" y="0"/>
                </a:moveTo>
                <a:lnTo>
                  <a:pt x="2277269" y="0"/>
                </a:lnTo>
                <a:lnTo>
                  <a:pt x="2277269" y="381901"/>
                </a:lnTo>
                <a:lnTo>
                  <a:pt x="2172726" y="381901"/>
                </a:lnTo>
                <a:lnTo>
                  <a:pt x="2172726" y="104543"/>
                </a:lnTo>
                <a:lnTo>
                  <a:pt x="104543" y="104543"/>
                </a:lnTo>
                <a:lnTo>
                  <a:pt x="104543" y="1676731"/>
                </a:lnTo>
                <a:lnTo>
                  <a:pt x="2172726" y="1676731"/>
                </a:lnTo>
                <a:lnTo>
                  <a:pt x="2172726" y="1390484"/>
                </a:lnTo>
                <a:lnTo>
                  <a:pt x="2277269" y="1390484"/>
                </a:lnTo>
                <a:lnTo>
                  <a:pt x="2277269" y="1781274"/>
                </a:lnTo>
                <a:lnTo>
                  <a:pt x="0" y="1781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11" name="Freeform 5"/>
          <p:cNvSpPr/>
          <p:nvPr/>
        </p:nvSpPr>
        <p:spPr bwMode="auto">
          <a:xfrm>
            <a:off x="7819554" y="536358"/>
            <a:ext cx="3202344" cy="5664970"/>
          </a:xfrm>
          <a:prstGeom prst="flowChartMerge">
            <a:avLst/>
          </a:prstGeom>
          <a:ln w="9525">
            <a:solidFill>
              <a:schemeClr val="bg1">
                <a:lumMod val="50000"/>
                <a:alpha val="13000"/>
              </a:schemeClr>
            </a:solidFill>
            <a:prstDash val="solid"/>
            <a:round/>
          </a:ln>
          <a:effectLst>
            <a:outerShdw blurRad="152400" sx="104000" sy="104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0106" y="81557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0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" panose="02010609060101010101" charset="-122"/>
              </a:rPr>
              <a:t>3.phase_3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9" y="2076585"/>
            <a:ext cx="9552381" cy="217142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93541" y="1462822"/>
            <a:ext cx="440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查看汇编代码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5600" y="4394200"/>
            <a:ext cx="670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chemeClr val="bg1"/>
                </a:solidFill>
              </a:rPr>
              <a:t>查看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这</a:t>
            </a:r>
            <a:r>
              <a:rPr lang="zh-CN" altLang="zh-CN" sz="2000" b="1" dirty="0">
                <a:solidFill>
                  <a:schemeClr val="bg1"/>
                </a:solidFill>
              </a:rPr>
              <a:t>段汇编代码，注意到函数</a:t>
            </a:r>
            <a:r>
              <a:rPr lang="en-US" altLang="zh-CN" sz="2000" b="1" dirty="0">
                <a:solidFill>
                  <a:schemeClr val="bg1"/>
                </a:solidFill>
              </a:rPr>
              <a:t>&lt;_isoc99_sscanf@plt&gt;,</a:t>
            </a:r>
            <a:r>
              <a:rPr lang="zh-CN" altLang="zh-CN" sz="2000" b="1" dirty="0">
                <a:solidFill>
                  <a:schemeClr val="bg1"/>
                </a:solidFill>
              </a:rPr>
              <a:t>说明这部分存在输入信息，往前看，发现</a:t>
            </a:r>
            <a:r>
              <a:rPr lang="en-US" altLang="zh-CN" sz="2000" b="1" dirty="0" err="1">
                <a:solidFill>
                  <a:schemeClr val="bg1"/>
                </a:solidFill>
              </a:rPr>
              <a:t>movl</a:t>
            </a:r>
            <a:r>
              <a:rPr lang="en-US" altLang="zh-CN" sz="2000" b="1" dirty="0">
                <a:solidFill>
                  <a:schemeClr val="bg1"/>
                </a:solidFill>
              </a:rPr>
              <a:t> $804a3a3,0x4(%</a:t>
            </a:r>
            <a:r>
              <a:rPr lang="en-US" altLang="zh-CN" sz="2000" b="1" dirty="0" err="1">
                <a:solidFill>
                  <a:schemeClr val="bg1"/>
                </a:solidFill>
              </a:rPr>
              <a:t>esp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 smtClean="0">
                <a:solidFill>
                  <a:schemeClr val="bg1"/>
                </a:solidFill>
              </a:rPr>
              <a:t>进入</a:t>
            </a:r>
            <a:r>
              <a:rPr lang="en-US" altLang="zh-CN" sz="2000" b="1" dirty="0">
                <a:solidFill>
                  <a:schemeClr val="bg1"/>
                </a:solidFill>
              </a:rPr>
              <a:t>GDB</a:t>
            </a:r>
            <a:r>
              <a:rPr lang="zh-CN" altLang="zh-CN" sz="2000" b="1" dirty="0">
                <a:solidFill>
                  <a:schemeClr val="bg1"/>
                </a:solidFill>
              </a:rPr>
              <a:t>调试，设置断点 </a:t>
            </a:r>
            <a:r>
              <a:rPr lang="en-US" altLang="zh-CN" sz="2000" b="1" dirty="0">
                <a:solidFill>
                  <a:schemeClr val="bg1"/>
                </a:solidFill>
              </a:rPr>
              <a:t>b phase_3,</a:t>
            </a:r>
            <a:r>
              <a:rPr lang="zh-CN" altLang="zh-CN" sz="2000" b="1" dirty="0">
                <a:solidFill>
                  <a:schemeClr val="bg1"/>
                </a:solidFill>
              </a:rPr>
              <a:t>尝试使用</a:t>
            </a:r>
            <a:r>
              <a:rPr lang="en-US" altLang="zh-CN" sz="2000" b="1" dirty="0">
                <a:solidFill>
                  <a:schemeClr val="bg1"/>
                </a:solidFill>
              </a:rPr>
              <a:t>x/s</a:t>
            </a:r>
            <a:r>
              <a:rPr lang="zh-CN" altLang="zh-CN" sz="2000" b="1" dirty="0">
                <a:solidFill>
                  <a:schemeClr val="bg1"/>
                </a:solidFill>
              </a:rPr>
              <a:t>查看内容，发现是“</a:t>
            </a:r>
            <a:r>
              <a:rPr lang="en-US" altLang="zh-CN" sz="2000" b="1" dirty="0">
                <a:solidFill>
                  <a:schemeClr val="bg1"/>
                </a:solidFill>
              </a:rPr>
              <a:t>%d %d</a:t>
            </a:r>
            <a:r>
              <a:rPr lang="zh-CN" altLang="zh-CN" sz="2000" b="1" dirty="0">
                <a:solidFill>
                  <a:schemeClr val="bg1"/>
                </a:solidFill>
              </a:rPr>
              <a:t>”</a:t>
            </a:r>
            <a:r>
              <a:rPr lang="en-US" altLang="zh-CN" sz="2000" b="1" dirty="0">
                <a:solidFill>
                  <a:schemeClr val="bg1"/>
                </a:solidFill>
              </a:rPr>
              <a:t>,</a:t>
            </a:r>
            <a:r>
              <a:rPr lang="zh-CN" altLang="zh-CN" sz="2000" b="1" dirty="0">
                <a:solidFill>
                  <a:schemeClr val="bg1"/>
                </a:solidFill>
              </a:rPr>
              <a:t>说明需要输入两个数据。结合前面传入两个参数，这两个参数就是输入的数据</a:t>
            </a:r>
            <a:r>
              <a:rPr lang="en-US" altLang="zh-CN" sz="2000" b="1" dirty="0">
                <a:solidFill>
                  <a:schemeClr val="bg1"/>
                </a:solidFill>
              </a:rPr>
              <a:t>,</a:t>
            </a:r>
            <a:r>
              <a:rPr lang="zh-CN" altLang="zh-CN" sz="2000" b="1" dirty="0">
                <a:solidFill>
                  <a:schemeClr val="bg1"/>
                </a:solidFill>
              </a:rPr>
              <a:t>设为</a:t>
            </a:r>
            <a:r>
              <a:rPr lang="en-US" altLang="zh-CN" sz="2000" b="1" dirty="0" err="1">
                <a:solidFill>
                  <a:schemeClr val="bg1"/>
                </a:solidFill>
              </a:rPr>
              <a:t>x,y</a:t>
            </a:r>
            <a:r>
              <a:rPr lang="zh-CN" altLang="zh-CN" sz="2000" b="1" dirty="0" smtClean="0">
                <a:solidFill>
                  <a:schemeClr val="bg1"/>
                </a:solidFill>
              </a:rPr>
              <a:t>。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14" y="4813300"/>
            <a:ext cx="4628571" cy="10286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71900" y="901700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</a:rPr>
              <a:t>关是</a:t>
            </a:r>
            <a:r>
              <a:rPr lang="en-US" altLang="zh-CN" sz="2000" b="1" dirty="0">
                <a:solidFill>
                  <a:schemeClr val="bg1"/>
                </a:solidFill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</a:rPr>
              <a:t>语句的考察</a:t>
            </a:r>
          </a:p>
        </p:txBody>
      </p:sp>
    </p:spTree>
    <p:extLst>
      <p:ext uri="{BB962C8B-B14F-4D97-AF65-F5344CB8AC3E}">
        <p14:creationId xmlns:p14="http://schemas.microsoft.com/office/powerpoint/2010/main" val="1508107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1423a1f6-7485-489c-9a00-c0ae6632784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60000"/>
          </a:schemeClr>
        </a:solidFill>
        <a:ln>
          <a:noFill/>
        </a:ln>
        <a:effectLst>
          <a:outerShdw blurRad="165100" dist="38100" dir="15600000" sx="102000" sy="102000" algn="tl" rotWithShape="0">
            <a:prstClr val="black">
              <a:alpha val="44000"/>
            </a:prstClr>
          </a:outerShdw>
        </a:effectLst>
      </a:spPr>
      <a:bodyPr rtlCol="0" anchor="ctr"/>
      <a:lstStyle>
        <a:defPPr algn="ctr">
          <a:defRPr dirty="0">
            <a:solidFill>
              <a:prstClr val="white"/>
            </a:solidFill>
            <a:latin typeface="等线" panose="02010600030101010101" charset="-122"/>
            <a:ea typeface="等线" panose="02010600030101010101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1655</Words>
  <Application>Microsoft Office PowerPoint</Application>
  <PresentationFormat>宽屏</PresentationFormat>
  <Paragraphs>113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仿宋</vt:lpstr>
      <vt:lpstr>黑体</vt:lpstr>
      <vt:lpstr>宋体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Windows 用户</cp:lastModifiedBy>
  <cp:revision>170</cp:revision>
  <dcterms:created xsi:type="dcterms:W3CDTF">2018-04-24T01:04:00Z</dcterms:created>
  <dcterms:modified xsi:type="dcterms:W3CDTF">2021-03-23T12:08:59Z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